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Proxima Nova"/>
      <p:regular r:id="rId77"/>
      <p:bold r:id="rId78"/>
      <p:italic r:id="rId79"/>
      <p:boldItalic r:id="rId80"/>
    </p:embeddedFont>
    <p:embeddedFont>
      <p:font typeface="Roboto Medium"/>
      <p:regular r:id="rId81"/>
      <p:bold r:id="rId82"/>
      <p:italic r:id="rId83"/>
      <p:boldItalic r:id="rId84"/>
    </p:embeddedFont>
    <p:embeddedFont>
      <p:font typeface="Robot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Medium-boldItalic.fntdata"/><Relationship Id="rId83" Type="http://schemas.openxmlformats.org/officeDocument/2006/relationships/font" Target="fonts/RobotoMedium-italic.fntdata"/><Relationship Id="rId42" Type="http://schemas.openxmlformats.org/officeDocument/2006/relationships/slide" Target="slides/slide36.xml"/><Relationship Id="rId86" Type="http://schemas.openxmlformats.org/officeDocument/2006/relationships/font" Target="fonts/Roboto-bold.fntdata"/><Relationship Id="rId41" Type="http://schemas.openxmlformats.org/officeDocument/2006/relationships/slide" Target="slides/slide35.xml"/><Relationship Id="rId85" Type="http://schemas.openxmlformats.org/officeDocument/2006/relationships/font" Target="fonts/Roboto-regular.fntdata"/><Relationship Id="rId44" Type="http://schemas.openxmlformats.org/officeDocument/2006/relationships/slide" Target="slides/slide38.xml"/><Relationship Id="rId88" Type="http://schemas.openxmlformats.org/officeDocument/2006/relationships/font" Target="fonts/Roboto-boldItalic.fntdata"/><Relationship Id="rId43" Type="http://schemas.openxmlformats.org/officeDocument/2006/relationships/slide" Target="slides/slide37.xml"/><Relationship Id="rId87" Type="http://schemas.openxmlformats.org/officeDocument/2006/relationships/font" Target="fonts/Roboto-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boldItalic.fntdata"/><Relationship Id="rId82" Type="http://schemas.openxmlformats.org/officeDocument/2006/relationships/font" Target="fonts/RobotoMedium-bold.fntdata"/><Relationship Id="rId81"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ProximaNova-italic.fntdata"/><Relationship Id="rId34" Type="http://schemas.openxmlformats.org/officeDocument/2006/relationships/slide" Target="slides/slide28.xml"/><Relationship Id="rId78" Type="http://schemas.openxmlformats.org/officeDocument/2006/relationships/font" Target="fonts/ProximaNova-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pulse/what-actually-software-performance-rodrigo-sipriano/"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arywoodfine.com/what-is-clean-code/"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arywoodfine.com/what-is-clean-cod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2a8a54c598_0_16: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g12a8a54c598_0_16: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GB"/>
              <a:t>Main </a:t>
            </a:r>
            <a:r>
              <a:rPr lang="en-GB"/>
              <a:t>points</a:t>
            </a:r>
            <a:r>
              <a:rPr lang="en-GB"/>
              <a:t> are:</a:t>
            </a:r>
            <a:endParaRPr/>
          </a:p>
          <a:p>
            <a:pPr indent="0" lvl="0" marL="0" rtl="0" algn="l">
              <a:spcBef>
                <a:spcPts val="0"/>
              </a:spcBef>
              <a:spcAft>
                <a:spcPts val="0"/>
              </a:spcAft>
              <a:buNone/>
            </a:pPr>
            <a:r>
              <a:rPr lang="en-GB"/>
              <a:t>What is software quality &amp; clean code</a:t>
            </a:r>
            <a:endParaRPr/>
          </a:p>
          <a:p>
            <a:pPr indent="0" lvl="0" marL="0" rtl="0" algn="l">
              <a:spcBef>
                <a:spcPts val="0"/>
              </a:spcBef>
              <a:spcAft>
                <a:spcPts val="0"/>
              </a:spcAft>
              <a:buNone/>
            </a:pPr>
            <a:r>
              <a:rPr lang="en-GB"/>
              <a:t>Their relationship</a:t>
            </a:r>
            <a:endParaRPr/>
          </a:p>
          <a:p>
            <a:pPr indent="0" lvl="0" marL="0" rtl="0" algn="l">
              <a:spcBef>
                <a:spcPts val="0"/>
              </a:spcBef>
              <a:spcAft>
                <a:spcPts val="0"/>
              </a:spcAft>
              <a:buNone/>
            </a:pPr>
            <a:r>
              <a:rPr lang="en-GB"/>
              <a:t>What can we do about them</a:t>
            </a:r>
            <a:endParaRPr/>
          </a:p>
        </p:txBody>
      </p:sp>
      <p:sp>
        <p:nvSpPr>
          <p:cNvPr id="63" name="Google Shape;63;g12a8a54c598_0_16: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GB" sz="900"/>
              <a:t>‹#›</a:t>
            </a:fld>
            <a:endParaRPr sz="9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fb338ef5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fb338ef5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share different attributes</a:t>
            </a:r>
            <a:endParaRPr/>
          </a:p>
          <a:p>
            <a:pPr indent="0" lvl="0" marL="0" rtl="0" algn="l">
              <a:spcBef>
                <a:spcPts val="0"/>
              </a:spcBef>
              <a:spcAft>
                <a:spcPts val="0"/>
              </a:spcAft>
              <a:buNone/>
            </a:pPr>
            <a:r>
              <a:rPr lang="en-GB"/>
              <a:t>A car is HQ because it never breaks down. But isn’t it just reliable?</a:t>
            </a:r>
            <a:endParaRPr/>
          </a:p>
          <a:p>
            <a:pPr indent="0" lvl="0" marL="0" rtl="0" algn="l">
              <a:spcBef>
                <a:spcPts val="0"/>
              </a:spcBef>
              <a:spcAft>
                <a:spcPts val="0"/>
              </a:spcAft>
              <a:buNone/>
            </a:pPr>
            <a:r>
              <a:rPr lang="en-GB"/>
              <a:t>A car is HQ because it’s fast. But isn’t it just fast?</a:t>
            </a:r>
            <a:endParaRPr/>
          </a:p>
          <a:p>
            <a:pPr indent="0" lvl="0" marL="0" rtl="0" algn="l">
              <a:spcBef>
                <a:spcPts val="0"/>
              </a:spcBef>
              <a:spcAft>
                <a:spcPts val="0"/>
              </a:spcAft>
              <a:buNone/>
            </a:pPr>
            <a:r>
              <a:rPr lang="en-GB"/>
              <a:t>A car is HQ because it uses expensive materials? But isn’t it just luxurious?</a:t>
            </a:r>
            <a:endParaRPr/>
          </a:p>
          <a:p>
            <a:pPr indent="0" lvl="0" marL="0" rtl="0" algn="l">
              <a:spcBef>
                <a:spcPts val="0"/>
              </a:spcBef>
              <a:spcAft>
                <a:spcPts val="0"/>
              </a:spcAft>
              <a:buNone/>
            </a:pPr>
            <a:r>
              <a:rPr lang="en-GB"/>
              <a:t>What is a fast car that uses expensive materials but that breaks down and catches on fire? Is it HQ?</a:t>
            </a:r>
            <a:endParaRPr/>
          </a:p>
          <a:p>
            <a:pPr indent="0" lvl="0" marL="0" rtl="0" algn="l">
              <a:spcBef>
                <a:spcPts val="0"/>
              </a:spcBef>
              <a:spcAft>
                <a:spcPts val="0"/>
              </a:spcAft>
              <a:buNone/>
            </a:pPr>
            <a:r>
              <a:rPr lang="en-GB"/>
              <a:t>These are still just characteristics.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d016ddb8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fd016ddb8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d016ddb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d016ddb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or in which circumstances?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c02d6538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c02d6538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b338ef5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b338ef5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share different attributes</a:t>
            </a:r>
            <a:endParaRPr/>
          </a:p>
          <a:p>
            <a:pPr indent="0" lvl="0" marL="0" rtl="0" algn="l">
              <a:spcBef>
                <a:spcPts val="0"/>
              </a:spcBef>
              <a:spcAft>
                <a:spcPts val="0"/>
              </a:spcAft>
              <a:buNone/>
            </a:pPr>
            <a:r>
              <a:rPr lang="en-GB"/>
              <a:t>A car is HQ because it never breaks down. But isn’t it just reliable?</a:t>
            </a:r>
            <a:endParaRPr/>
          </a:p>
          <a:p>
            <a:pPr indent="0" lvl="0" marL="0" rtl="0" algn="l">
              <a:spcBef>
                <a:spcPts val="0"/>
              </a:spcBef>
              <a:spcAft>
                <a:spcPts val="0"/>
              </a:spcAft>
              <a:buNone/>
            </a:pPr>
            <a:r>
              <a:rPr lang="en-GB"/>
              <a:t>A car is HQ because it’s fast. But isn’t it just fast?</a:t>
            </a:r>
            <a:endParaRPr/>
          </a:p>
          <a:p>
            <a:pPr indent="0" lvl="0" marL="0" rtl="0" algn="l">
              <a:spcBef>
                <a:spcPts val="0"/>
              </a:spcBef>
              <a:spcAft>
                <a:spcPts val="0"/>
              </a:spcAft>
              <a:buNone/>
            </a:pPr>
            <a:r>
              <a:rPr lang="en-GB"/>
              <a:t>A car is HQ because it uses expensive materials? But isn’t it just luxurious?</a:t>
            </a:r>
            <a:endParaRPr/>
          </a:p>
          <a:p>
            <a:pPr indent="0" lvl="0" marL="0" rtl="0" algn="l">
              <a:spcBef>
                <a:spcPts val="0"/>
              </a:spcBef>
              <a:spcAft>
                <a:spcPts val="0"/>
              </a:spcAft>
              <a:buNone/>
            </a:pPr>
            <a:r>
              <a:rPr lang="en-GB"/>
              <a:t>What is a fast car that uses expensive materials but that breaks down and catches on fire? Is it HQ?</a:t>
            </a:r>
            <a:endParaRPr/>
          </a:p>
          <a:p>
            <a:pPr indent="0" lvl="0" marL="0" rtl="0" algn="l">
              <a:spcBef>
                <a:spcPts val="0"/>
              </a:spcBef>
              <a:spcAft>
                <a:spcPts val="0"/>
              </a:spcAft>
              <a:buNone/>
            </a:pPr>
            <a:r>
              <a:rPr lang="en-GB"/>
              <a:t>These are still just characteristics.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b338ef52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b338ef52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share different attributes</a:t>
            </a:r>
            <a:endParaRPr/>
          </a:p>
          <a:p>
            <a:pPr indent="0" lvl="0" marL="0" rtl="0" algn="l">
              <a:spcBef>
                <a:spcPts val="0"/>
              </a:spcBef>
              <a:spcAft>
                <a:spcPts val="0"/>
              </a:spcAft>
              <a:buNone/>
            </a:pPr>
            <a:r>
              <a:rPr lang="en-GB"/>
              <a:t>A car is HQ because it never breaks down. But isn’t it just reliable?</a:t>
            </a:r>
            <a:endParaRPr/>
          </a:p>
          <a:p>
            <a:pPr indent="0" lvl="0" marL="0" rtl="0" algn="l">
              <a:spcBef>
                <a:spcPts val="0"/>
              </a:spcBef>
              <a:spcAft>
                <a:spcPts val="0"/>
              </a:spcAft>
              <a:buNone/>
            </a:pPr>
            <a:r>
              <a:rPr lang="en-GB"/>
              <a:t>A car is HQ because it’s fast. But isn’t it just fast?</a:t>
            </a:r>
            <a:endParaRPr/>
          </a:p>
          <a:p>
            <a:pPr indent="0" lvl="0" marL="0" rtl="0" algn="l">
              <a:spcBef>
                <a:spcPts val="0"/>
              </a:spcBef>
              <a:spcAft>
                <a:spcPts val="0"/>
              </a:spcAft>
              <a:buNone/>
            </a:pPr>
            <a:r>
              <a:rPr lang="en-GB"/>
              <a:t>A car is HQ because it uses expensive materials? But isn’t it just luxurious?</a:t>
            </a:r>
            <a:endParaRPr/>
          </a:p>
          <a:p>
            <a:pPr indent="0" lvl="0" marL="0" rtl="0" algn="l">
              <a:spcBef>
                <a:spcPts val="0"/>
              </a:spcBef>
              <a:spcAft>
                <a:spcPts val="0"/>
              </a:spcAft>
              <a:buNone/>
            </a:pPr>
            <a:r>
              <a:rPr lang="en-GB"/>
              <a:t>What is a fast car that uses expensive materials but that breaks down and catches on fire? Is it HQ?</a:t>
            </a:r>
            <a:endParaRPr/>
          </a:p>
          <a:p>
            <a:pPr indent="0" lvl="0" marL="0" rtl="0" algn="l">
              <a:spcBef>
                <a:spcPts val="0"/>
              </a:spcBef>
              <a:spcAft>
                <a:spcPts val="0"/>
              </a:spcAft>
              <a:buNone/>
            </a:pPr>
            <a:r>
              <a:rPr lang="en-GB"/>
              <a:t>These are still just characteristics.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b338ef5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b338ef5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616161"/>
                </a:solidFill>
                <a:latin typeface="Proxima Nova"/>
                <a:ea typeface="Proxima Nova"/>
                <a:cs typeface="Proxima Nova"/>
                <a:sym typeface="Proxima Nova"/>
              </a:rPr>
              <a:t>"Evidence-based Software Engineering: based on the publicly available data",</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GB" sz="1800">
                <a:solidFill>
                  <a:srgbClr val="616161"/>
                </a:solidFill>
                <a:latin typeface="Proxima Nova"/>
                <a:ea typeface="Proxima Nova"/>
                <a:cs typeface="Proxima Nova"/>
                <a:sym typeface="Proxima Nova"/>
              </a:rPr>
              <a:t>Talk about Phil Nash’s presentation CISQ</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GB" sz="1800">
                <a:solidFill>
                  <a:srgbClr val="616161"/>
                </a:solidFill>
                <a:latin typeface="Proxima Nova"/>
                <a:ea typeface="Proxima Nova"/>
                <a:cs typeface="Proxima Nova"/>
                <a:sym typeface="Proxima Nova"/>
              </a:rPr>
              <a:t>How his definition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1200"/>
              </a:spcAft>
              <a:buClr>
                <a:schemeClr val="dk1"/>
              </a:buClr>
              <a:buSzPts val="1100"/>
              <a:buFont typeface="Arial"/>
              <a:buNone/>
            </a:pPr>
            <a:r>
              <a:rPr lang="en-GB" sz="1050">
                <a:solidFill>
                  <a:srgbClr val="555555"/>
                </a:solidFill>
                <a:highlight>
                  <a:srgbClr val="FFFFFF"/>
                </a:highlight>
                <a:latin typeface="Microsoft Yahei"/>
                <a:ea typeface="Microsoft Yahei"/>
                <a:cs typeface="Microsoft Yahei"/>
                <a:sym typeface="Microsoft Yahei"/>
              </a:rPr>
              <a:t>People in industry are very interested in software quality, and sometimes they have the confusing experience of talking to me about it. My first response, on being asked about software quality, is to ask what the questioner means by software quality. After letting them fumble around for 10 seconds or so, trying to articulate an answer, I offer several possibilities (which they are often not happy with). Then I explain how “software quality” is a meaningless marketing term. This leaves them confused and unhappy. People have a yearning for software quality which makes them easy prey for the snake-oil salesmen.</a:t>
            </a:r>
            <a:endParaRPr sz="1800">
              <a:solidFill>
                <a:srgbClr val="616161"/>
              </a:solidFill>
              <a:latin typeface="Proxima Nova"/>
              <a:ea typeface="Proxima Nova"/>
              <a:cs typeface="Proxima Nova"/>
              <a:sym typeface="Proxima Nov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3bcf4f97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f3bcf4f97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202729"/>
                </a:solidFill>
                <a:latin typeface="Proxima Nova"/>
                <a:ea typeface="Proxima Nova"/>
                <a:cs typeface="Proxima Nova"/>
                <a:sym typeface="Proxima Nova"/>
              </a:rPr>
              <a:t>Romantic or classic?</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rPr lang="en-GB" sz="2800">
                <a:solidFill>
                  <a:srgbClr val="202729"/>
                </a:solidFill>
                <a:latin typeface="Proxima Nova"/>
                <a:ea typeface="Proxima Nova"/>
                <a:cs typeface="Proxima Nova"/>
                <a:sym typeface="Proxima Nova"/>
              </a:rPr>
              <a:t>quality a meaningless marketing term</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rPr lang="en-GB" sz="2800">
                <a:solidFill>
                  <a:srgbClr val="202729"/>
                </a:solidFill>
                <a:latin typeface="Proxima Nova"/>
                <a:ea typeface="Proxima Nova"/>
                <a:cs typeface="Proxima Nova"/>
                <a:sym typeface="Proxima Nova"/>
              </a:rPr>
              <a:t>Quality is undefinable - you recognize it when you see it</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2800">
              <a:solidFill>
                <a:srgbClr val="202729"/>
              </a:solidFill>
              <a:latin typeface="Proxima Nova"/>
              <a:ea typeface="Proxima Nova"/>
              <a:cs typeface="Proxima Nova"/>
              <a:sym typeface="Proxima Nov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3bcf4f97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3bcf4f97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or in which circumstances?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bfaabe41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fbfaabe41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202729"/>
                </a:solidFill>
                <a:latin typeface="Proxima Nova"/>
                <a:ea typeface="Proxima Nova"/>
                <a:cs typeface="Proxima Nova"/>
                <a:sym typeface="Proxima Nova"/>
              </a:rPr>
              <a:t>Romantic or classic?</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rPr lang="en-GB" sz="2800">
                <a:solidFill>
                  <a:srgbClr val="202729"/>
                </a:solidFill>
                <a:latin typeface="Proxima Nova"/>
                <a:ea typeface="Proxima Nova"/>
                <a:cs typeface="Proxima Nova"/>
                <a:sym typeface="Proxima Nova"/>
              </a:rPr>
              <a:t>quality a meaningless marketing term</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rPr lang="en-GB" sz="2800">
                <a:solidFill>
                  <a:srgbClr val="202729"/>
                </a:solidFill>
                <a:latin typeface="Proxima Nova"/>
                <a:ea typeface="Proxima Nova"/>
                <a:cs typeface="Proxima Nova"/>
                <a:sym typeface="Proxima Nova"/>
              </a:rPr>
              <a:t>Quality is undefinable - you recognize it when you see it</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2800">
              <a:solidFill>
                <a:srgbClr val="202729"/>
              </a:solidFill>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bc9e819b1_0_70:notes"/>
          <p:cNvSpPr txBox="1"/>
          <p:nvPr>
            <p:ph idx="1" type="body"/>
          </p:nvPr>
        </p:nvSpPr>
        <p:spPr>
          <a:xfrm>
            <a:off x="685800" y="4400640"/>
            <a:ext cx="5485800" cy="35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 name="Google Shape;75;gfbc9e819b1_0_70:notes"/>
          <p:cNvSpPr/>
          <p:nvPr/>
        </p:nvSpPr>
        <p:spPr>
          <a:xfrm>
            <a:off x="0" y="0"/>
            <a:ext cx="2971200" cy="4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fbc9e819b1_0_70:notes"/>
          <p:cNvSpPr/>
          <p:nvPr/>
        </p:nvSpPr>
        <p:spPr>
          <a:xfrm>
            <a:off x="3884760" y="8685360"/>
            <a:ext cx="2971200" cy="4578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GB" sz="12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
        <p:nvSpPr>
          <p:cNvPr id="77" name="Google Shape;77;gfbc9e819b1_0_7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f3bcf4f97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f3bcf4f97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33097a9e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33097a9e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&lt;a href="https://www.freepik.com/free-vector/several-decorative-vehicles-cartoon-style_1080036.htm#query=car&amp;position=9&amp;from_view=keyword&amp;track=ais_hybrid&amp;uuid=e56241bb-3d62-4e21-abde-a6e8b1d84c00"&gt;Image by freepik&lt;/a&gt;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In your phone</a:t>
            </a:r>
            <a:br>
              <a:rPr lang="en-GB" sz="700">
                <a:solidFill>
                  <a:srgbClr val="616161"/>
                </a:solidFill>
                <a:latin typeface="Proxima Nova"/>
                <a:ea typeface="Proxima Nova"/>
                <a:cs typeface="Proxima Nova"/>
                <a:sym typeface="Proxima Nova"/>
              </a:rPr>
            </a:br>
            <a:r>
              <a:rPr lang="en-GB" sz="700">
                <a:solidFill>
                  <a:srgbClr val="616161"/>
                </a:solidFill>
                <a:latin typeface="Proxima Nova"/>
                <a:ea typeface="Proxima Nova"/>
                <a:cs typeface="Proxima Nova"/>
                <a:sym typeface="Proxima Nova"/>
              </a:rPr>
              <a:t>Washing machine</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Cars</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Airplanes</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Adobe Photoshop</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3D Games</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Browsers</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Compilers</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Operating systems</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Enterprise software</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Clr>
                <a:schemeClr val="dk1"/>
              </a:buClr>
              <a:buSzPts val="275"/>
              <a:buFont typeface="Arial"/>
              <a:buNone/>
            </a:pPr>
            <a:r>
              <a:rPr lang="en-GB" sz="700">
                <a:solidFill>
                  <a:srgbClr val="616161"/>
                </a:solidFill>
                <a:latin typeface="Proxima Nova"/>
                <a:ea typeface="Proxima Nova"/>
                <a:cs typeface="Proxima Nova"/>
                <a:sym typeface="Proxima Nova"/>
              </a:rPr>
              <a:t>Trading</a:t>
            </a:r>
            <a:endParaRPr sz="700">
              <a:solidFill>
                <a:srgbClr val="616161"/>
              </a:solidFill>
              <a:latin typeface="Proxima Nova"/>
              <a:ea typeface="Proxima Nova"/>
              <a:cs typeface="Proxima Nova"/>
              <a:sym typeface="Proxima Nova"/>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32ffc16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f32ffc16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33097a9e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f33097a9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on two sides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33097a9e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f33097a9e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f33097a9e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f33097a9e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 why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f32ffc16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f32ffc16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33097a9e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f33097a9e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Performance is a non-functional characteristic of a software. It's almost always a non-functional requirement as well. Even if it's not specifically mentioned, a software that is too slow - in a given context - is unusable and useless. In that sense, performance is a non-functional requirement that ensures that the software can achieve its functional requirements in a reasonable timespan.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We can think about software performance as how efficiently the software can accomplish its tasks. But it's still nothing specific. There are many several ways to describe and measure performance and efficiency.</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fe13b7d61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fe13b7d61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share different attributes</a:t>
            </a:r>
            <a:endParaRPr/>
          </a:p>
          <a:p>
            <a:pPr indent="0" lvl="0" marL="0" rtl="0" algn="l">
              <a:spcBef>
                <a:spcPts val="0"/>
              </a:spcBef>
              <a:spcAft>
                <a:spcPts val="0"/>
              </a:spcAft>
              <a:buNone/>
            </a:pPr>
            <a:r>
              <a:rPr lang="en-GB"/>
              <a:t>A car is HQ because it never breaks down. But isn’t it just reliable?</a:t>
            </a:r>
            <a:endParaRPr/>
          </a:p>
          <a:p>
            <a:pPr indent="0" lvl="0" marL="0" rtl="0" algn="l">
              <a:spcBef>
                <a:spcPts val="0"/>
              </a:spcBef>
              <a:spcAft>
                <a:spcPts val="0"/>
              </a:spcAft>
              <a:buNone/>
            </a:pPr>
            <a:r>
              <a:rPr lang="en-GB"/>
              <a:t>A car is HQ because it’s fast. But isn’t it just fast?</a:t>
            </a:r>
            <a:endParaRPr/>
          </a:p>
          <a:p>
            <a:pPr indent="0" lvl="0" marL="0" rtl="0" algn="l">
              <a:spcBef>
                <a:spcPts val="0"/>
              </a:spcBef>
              <a:spcAft>
                <a:spcPts val="0"/>
              </a:spcAft>
              <a:buNone/>
            </a:pPr>
            <a:r>
              <a:rPr lang="en-GB"/>
              <a:t>A car is HQ because it uses expensive materials? But isn’t it just luxurious?</a:t>
            </a:r>
            <a:endParaRPr/>
          </a:p>
          <a:p>
            <a:pPr indent="0" lvl="0" marL="0" rtl="0" algn="l">
              <a:spcBef>
                <a:spcPts val="0"/>
              </a:spcBef>
              <a:spcAft>
                <a:spcPts val="0"/>
              </a:spcAft>
              <a:buNone/>
            </a:pPr>
            <a:r>
              <a:rPr lang="en-GB"/>
              <a:t>What is a fast car that uses expensive materials but that breaks down and catches on fire? Is it HQ?</a:t>
            </a:r>
            <a:endParaRPr/>
          </a:p>
          <a:p>
            <a:pPr indent="0" lvl="0" marL="0" rtl="0" algn="l">
              <a:spcBef>
                <a:spcPts val="0"/>
              </a:spcBef>
              <a:spcAft>
                <a:spcPts val="0"/>
              </a:spcAft>
              <a:buNone/>
            </a:pPr>
            <a:r>
              <a:rPr lang="en-GB"/>
              <a:t>These are still just characteristics.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fbfaabe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fbfaabe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Put here definitions, and make the first word bolds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0b1ac7a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0b1ac7a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32ffc16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32ffc16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b338ef52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fb338ef52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Runtime performance is a crucial aspect of software performance, specifically focusing on how well the software operates while it is running or in execution. It directly influences the user experience and the overall efficiency of the system. Here's how runtime performance fits into the broader picture of software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1. **Real-Time Response**: Runtime performance is primarily concerned with the immediate responsiveness of the software during execution. This includes how quickly the software can process inputs, execute tasks, and provide outputs or feedback to the user. It directly affects the **response time** component of software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 **Efficiency in Resource Usage**: Runtime performance also involves how efficiently the software uses system resources, such as CPU, memory, and disk I/O, during its execution. Poor runtime performance can lead to excessive resource consumption, resulting in slow response times, increased latency, or even crashes. This aspect is closely related to **resource utilization**.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3. **Execution Speed**: The speed at which algorithms and operations are executed during runtime is a key factor. Optimizing runtime performance often involves improving algorithm efficiency, reducing computational overhead, and minimizing delays. This directly impacts the **throughput** and **capacity** of the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4. **Scalability During Execution**: While scalability is often considered in the design phase, runtime performance is where scalability is tested in real-world conditions. Good runtime performance ensures that the software can scale effectively, handling increased loads without significant degradation in performance. This ties into the **scalability** aspect of software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5. **Stability Under Load**: During runtime, the software must maintain stability, even as it encounters varying loads or unexpected conditions. Poor runtime performance can lead to instability, such as crashes, memory leaks, or unresponsiveness. Stability during runtime is essential for ensuring the **stability** of the software.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6. **User Experience**: Ultimately, runtime performance has a direct impact on the user experience. If the software runs smoothly, responds quickly, and handles tasks efficiently, users are more likely to have a positive experience. On the other hand, poor runtime performance can lead to frustration and dissatisfaction.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 summary, runtime performance is integral to the overall performance of software. It focuses on the real-time behavior of the software while it is being used, impacting response time, resource utilization, scalability, stability, and ultimately the user experience. Ensuring good runtime performance is essential for delivering software that meets performance expectations under various conditions.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fb338ef52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fb338ef52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b338ef52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fb338ef52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b338ef52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fb338ef52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fbfaabe41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fbfaabe41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fb338ef52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fb338ef52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Gottfried Leibniz </a:t>
            </a:r>
            <a:br>
              <a:rPr lang="en-GB"/>
            </a:br>
            <a:r>
              <a:rPr lang="en-GB"/>
              <a:t>Best of all possible worlds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fb338ef52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fb338ef52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bfaabe4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fbfaabe4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rgbClr val="222222"/>
                </a:solidFill>
                <a:highlight>
                  <a:srgbClr val="FFFFFF"/>
                </a:highlight>
                <a:latin typeface="Roboto"/>
                <a:ea typeface="Roboto"/>
                <a:cs typeface="Roboto"/>
                <a:sym typeface="Roboto"/>
              </a:rPr>
              <a:t>Let's return to that $200,000/year programmer. You can rent 1 AMD EPYC core from Hetzner for $55/year (they sell them in bulk, $220/month for a box of 48, so 220 x 48 / 12 = 55). That means the price of one biological core is the same as the price of 3663 silicon cores. Meaning that if you manage to make the bio core 10% more efficient, you will have saved the equivalent cost of 366 silicon cores. Make the bio core a quarter more efficient, and you'll have saved nearly ONE THOUSAND silicon cores!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fe13b7d61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fe13b7d61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not a code golf how write shortest code</a:t>
            </a:r>
            <a:endParaRPr/>
          </a:p>
          <a:p>
            <a:pPr indent="0" lvl="0" marL="0" rtl="0" algn="l">
              <a:spcBef>
                <a:spcPts val="0"/>
              </a:spcBef>
              <a:spcAft>
                <a:spcPts val="0"/>
              </a:spcAft>
              <a:buNone/>
            </a:pPr>
            <a:r>
              <a:rPr lang="en-GB"/>
              <a:t>It’s not a contest to achieve the highest levels of performance</a:t>
            </a:r>
            <a:endParaRPr/>
          </a:p>
          <a:p>
            <a:pPr indent="0" lvl="0" marL="0" rtl="0" algn="l">
              <a:spcBef>
                <a:spcPts val="0"/>
              </a:spcBef>
              <a:spcAft>
                <a:spcPts val="0"/>
              </a:spcAft>
              <a:buNone/>
            </a:pPr>
            <a:r>
              <a:rPr lang="en-GB"/>
              <a:t>It’s also not a race to have 5-10 whatever numberof lines of code methods everywhere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bc9e819b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bc9e819b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f33097a9e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f33097a9e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fe13b7d61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fe13b7d61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GB" sz="2000" u="sng">
                <a:solidFill>
                  <a:srgbClr val="FF5252"/>
                </a:solidFill>
                <a:latin typeface="Proxima Nova"/>
                <a:ea typeface="Proxima Nova"/>
                <a:cs typeface="Proxima Nova"/>
                <a:sym typeface="Proxima Nova"/>
                <a:hlinkClick r:id="rId2">
                  <a:extLst>
                    <a:ext uri="{A12FA001-AC4F-418D-AE19-62706E023703}">
                      <ahyp:hlinkClr val="tx"/>
                    </a:ext>
                  </a:extLst>
                </a:hlinkClick>
              </a:rPr>
              <a:t>https://www.linkedin.com/pulse/what-actually-software-performance-rodrigo-sipriano/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fe13b7d6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fe13b7d6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e13b7d61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fe13b7d61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Bigger, maybe on both sides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bfaabe41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bfaabe41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in runtime optimization, where you count cycles, allocations,etc</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f3bcf4f97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3bcf4f97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fe13b7d61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fe13b7d61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216c46a4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216c46a4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in runtime optimization, where you count cycles, allocations,etc</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fe13b7d61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fe13b7d61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in runtime optimization, where you count cycles, allocations,etc</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fe13b7d61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fe13b7d61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63bc158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63bc158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fe13b7d61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fe13b7d61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 A MEME HERE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f33097a9e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f33097a9e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ff73b2d1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ff73b2d1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f33097a9e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f33097a9e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0216c46a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0216c46a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fbfaabe41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fbfaabe41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0216c46a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0216c46a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00fe494d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00fe494d9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00fe494d9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00fe494d9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0fe494d9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00fe494d9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246f286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246f286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u="sng">
                <a:solidFill>
                  <a:srgbClr val="FF5252"/>
                </a:solidFill>
                <a:latin typeface="Proxima Nova"/>
                <a:ea typeface="Proxima Nova"/>
                <a:cs typeface="Proxima Nova"/>
                <a:sym typeface="Proxima Nova"/>
                <a:hlinkClick r:id="rId2">
                  <a:extLst>
                    <a:ext uri="{A12FA001-AC4F-418D-AE19-62706E023703}">
                      <ahyp:hlinkClr val="tx"/>
                    </a:ext>
                  </a:extLst>
                </a:hlinkClick>
              </a:rPr>
              <a:t>https://garywoodfine.com/what-is-clean-code/</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0fe494d9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00fe494d9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0fe494d9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00fe494d9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of punch cards on the side maybe?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00fe494d9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00fe494d9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0fe494d9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0fe494d9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0fe494d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00fe494d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Move the chart in small to one side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f33097a9e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f33097a9e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949892c7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0949892c7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0949892c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0949892c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0949892c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0949892c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we can move this to a later section, when we discuss the timeline of software development.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0216c46a4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0216c46a4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3bcf4f97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f3bcf4f97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share different attributes</a:t>
            </a:r>
            <a:endParaRPr/>
          </a:p>
          <a:p>
            <a:pPr indent="0" lvl="0" marL="0" rtl="0" algn="l">
              <a:spcBef>
                <a:spcPts val="0"/>
              </a:spcBef>
              <a:spcAft>
                <a:spcPts val="0"/>
              </a:spcAft>
              <a:buNone/>
            </a:pPr>
            <a:r>
              <a:rPr lang="en-GB"/>
              <a:t>A car is HQ because it never breaks down. But isn’t it just reliable?</a:t>
            </a:r>
            <a:endParaRPr/>
          </a:p>
          <a:p>
            <a:pPr indent="0" lvl="0" marL="0" rtl="0" algn="l">
              <a:spcBef>
                <a:spcPts val="0"/>
              </a:spcBef>
              <a:spcAft>
                <a:spcPts val="0"/>
              </a:spcAft>
              <a:buNone/>
            </a:pPr>
            <a:r>
              <a:rPr lang="en-GB"/>
              <a:t>A car is HQ because it’s fast. But isn’t it just fast?</a:t>
            </a:r>
            <a:endParaRPr/>
          </a:p>
          <a:p>
            <a:pPr indent="0" lvl="0" marL="0" rtl="0" algn="l">
              <a:spcBef>
                <a:spcPts val="0"/>
              </a:spcBef>
              <a:spcAft>
                <a:spcPts val="0"/>
              </a:spcAft>
              <a:buNone/>
            </a:pPr>
            <a:r>
              <a:rPr lang="en-GB"/>
              <a:t>A car is HQ because it uses expensive materials? But isn’t it just luxurious?</a:t>
            </a:r>
            <a:endParaRPr/>
          </a:p>
          <a:p>
            <a:pPr indent="0" lvl="0" marL="0" rtl="0" algn="l">
              <a:spcBef>
                <a:spcPts val="0"/>
              </a:spcBef>
              <a:spcAft>
                <a:spcPts val="0"/>
              </a:spcAft>
              <a:buNone/>
            </a:pPr>
            <a:r>
              <a:rPr lang="en-GB"/>
              <a:t>What is a fast car that uses expensive materials but that breaks down and catches on fire? Is it HQ?</a:t>
            </a:r>
            <a:endParaRPr/>
          </a:p>
          <a:p>
            <a:pPr indent="0" lvl="0" marL="0" rtl="0" algn="l">
              <a:spcBef>
                <a:spcPts val="0"/>
              </a:spcBef>
              <a:spcAft>
                <a:spcPts val="0"/>
              </a:spcAft>
              <a:buNone/>
            </a:pPr>
            <a:r>
              <a:rPr lang="en-GB"/>
              <a:t>These are still just characteristics.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d5757eafef_0_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2d5757eafef_0_0: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GB"/>
              <a:t>Main points are:</a:t>
            </a:r>
            <a:endParaRPr/>
          </a:p>
          <a:p>
            <a:pPr indent="0" lvl="0" marL="0" rtl="0" algn="l">
              <a:spcBef>
                <a:spcPts val="0"/>
              </a:spcBef>
              <a:spcAft>
                <a:spcPts val="0"/>
              </a:spcAft>
              <a:buNone/>
            </a:pPr>
            <a:r>
              <a:rPr lang="en-GB"/>
              <a:t>What is software quality &amp; clean code</a:t>
            </a:r>
            <a:endParaRPr/>
          </a:p>
          <a:p>
            <a:pPr indent="0" lvl="0" marL="0" rtl="0" algn="l">
              <a:spcBef>
                <a:spcPts val="0"/>
              </a:spcBef>
              <a:spcAft>
                <a:spcPts val="0"/>
              </a:spcAft>
              <a:buNone/>
            </a:pPr>
            <a:r>
              <a:rPr lang="en-GB"/>
              <a:t>Their relationship</a:t>
            </a:r>
            <a:endParaRPr/>
          </a:p>
          <a:p>
            <a:pPr indent="0" lvl="0" marL="0" rtl="0" algn="l">
              <a:spcBef>
                <a:spcPts val="0"/>
              </a:spcBef>
              <a:spcAft>
                <a:spcPts val="0"/>
              </a:spcAft>
              <a:buNone/>
            </a:pPr>
            <a:r>
              <a:rPr lang="en-GB"/>
              <a:t>What can we do about them</a:t>
            </a:r>
            <a:endParaRPr/>
          </a:p>
        </p:txBody>
      </p:sp>
      <p:sp>
        <p:nvSpPr>
          <p:cNvPr id="582" name="Google Shape;582;g2d5757eafef_0_0: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GB" sz="900"/>
              <a:t>‹#›</a:t>
            </a:fld>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3bcf4f9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3bcf4f9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share different attributes</a:t>
            </a:r>
            <a:endParaRPr/>
          </a:p>
          <a:p>
            <a:pPr indent="0" lvl="0" marL="0" rtl="0" algn="l">
              <a:spcBef>
                <a:spcPts val="0"/>
              </a:spcBef>
              <a:spcAft>
                <a:spcPts val="0"/>
              </a:spcAft>
              <a:buNone/>
            </a:pPr>
            <a:r>
              <a:rPr lang="en-GB"/>
              <a:t>A car is HQ because it never breaks down. But isn’t it just reliable?</a:t>
            </a:r>
            <a:endParaRPr/>
          </a:p>
          <a:p>
            <a:pPr indent="0" lvl="0" marL="0" rtl="0" algn="l">
              <a:spcBef>
                <a:spcPts val="0"/>
              </a:spcBef>
              <a:spcAft>
                <a:spcPts val="0"/>
              </a:spcAft>
              <a:buNone/>
            </a:pPr>
            <a:r>
              <a:rPr lang="en-GB"/>
              <a:t>A car is HQ because it’s fast. But isn’t it just fast?</a:t>
            </a:r>
            <a:endParaRPr/>
          </a:p>
          <a:p>
            <a:pPr indent="0" lvl="0" marL="0" rtl="0" algn="l">
              <a:spcBef>
                <a:spcPts val="0"/>
              </a:spcBef>
              <a:spcAft>
                <a:spcPts val="0"/>
              </a:spcAft>
              <a:buNone/>
            </a:pPr>
            <a:r>
              <a:rPr lang="en-GB"/>
              <a:t>A car is HQ because it uses expensive materials? But isn’t it just luxurious?</a:t>
            </a:r>
            <a:endParaRPr/>
          </a:p>
          <a:p>
            <a:pPr indent="0" lvl="0" marL="0" rtl="0" algn="l">
              <a:spcBef>
                <a:spcPts val="0"/>
              </a:spcBef>
              <a:spcAft>
                <a:spcPts val="0"/>
              </a:spcAft>
              <a:buNone/>
            </a:pPr>
            <a:r>
              <a:rPr lang="en-GB"/>
              <a:t>What is a fast car that uses expensive materials but that breaks down and catches on fire? Is it HQ?</a:t>
            </a:r>
            <a:endParaRPr/>
          </a:p>
          <a:p>
            <a:pPr indent="0" lvl="0" marL="0" rtl="0" algn="l">
              <a:spcBef>
                <a:spcPts val="0"/>
              </a:spcBef>
              <a:spcAft>
                <a:spcPts val="0"/>
              </a:spcAft>
              <a:buNone/>
            </a:pPr>
            <a:r>
              <a:rPr lang="en-GB"/>
              <a:t>These are still just characteristics.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3f1623a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3f1623a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u="sng">
                <a:solidFill>
                  <a:srgbClr val="FF5252"/>
                </a:solidFill>
                <a:latin typeface="Proxima Nova"/>
                <a:ea typeface="Proxima Nova"/>
                <a:cs typeface="Proxima Nova"/>
                <a:sym typeface="Proxima Nova"/>
                <a:hlinkClick r:id="rId2">
                  <a:extLst>
                    <a:ext uri="{A12FA001-AC4F-418D-AE19-62706E023703}">
                      <ahyp:hlinkClr val="tx"/>
                    </a:ext>
                  </a:extLst>
                </a:hlinkClick>
              </a:rPr>
              <a:t>https://garywoodfine.com/what-is-clean-code/</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4" name="Google Shape;54;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2" name="Google Shape;32;p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4" name="Google Shape;44;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1.jp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hape-of-code.coding-guidelines.com/2021/03/28/the-aura-of-software-quality/"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hyperlink" Target="http://sandordargo.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8.png"/><Relationship Id="rId13" Type="http://schemas.openxmlformats.org/officeDocument/2006/relationships/image" Target="../media/image5.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7.jpg"/><Relationship Id="rId9" Type="http://schemas.openxmlformats.org/officeDocument/2006/relationships/image" Target="../media/image19.jpg"/><Relationship Id="rId5" Type="http://schemas.openxmlformats.org/officeDocument/2006/relationships/image" Target="../media/image6.jpg"/><Relationship Id="rId6" Type="http://schemas.openxmlformats.org/officeDocument/2006/relationships/image" Target="../media/image20.jpg"/><Relationship Id="rId7" Type="http://schemas.openxmlformats.org/officeDocument/2006/relationships/image" Target="../media/image15.jpg"/><Relationship Id="rId8"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3.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21.jp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A12"/>
        </a:solidFill>
      </p:bgPr>
    </p:bg>
    <p:spTree>
      <p:nvGrpSpPr>
        <p:cNvPr id="64" name="Shape 64"/>
        <p:cNvGrpSpPr/>
        <p:nvPr/>
      </p:nvGrpSpPr>
      <p:grpSpPr>
        <a:xfrm>
          <a:off x="0" y="0"/>
          <a:ext cx="0" cy="0"/>
          <a:chOff x="0" y="0"/>
          <a:chExt cx="0" cy="0"/>
        </a:xfrm>
      </p:grpSpPr>
      <p:sp>
        <p:nvSpPr>
          <p:cNvPr id="65" name="Google Shape;65;p15"/>
          <p:cNvSpPr/>
          <p:nvPr/>
        </p:nvSpPr>
        <p:spPr>
          <a:xfrm>
            <a:off x="1853550" y="3162025"/>
            <a:ext cx="1745700" cy="991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GB" sz="3200">
                <a:solidFill>
                  <a:srgbClr val="FFFFFF"/>
                </a:solidFill>
              </a:rPr>
              <a:t>Sandor</a:t>
            </a:r>
            <a:br>
              <a:rPr b="1" i="0" lang="en-GB" sz="3200" u="none" cap="none" strike="noStrike">
                <a:solidFill>
                  <a:schemeClr val="dk1"/>
                </a:solidFill>
              </a:rPr>
            </a:br>
            <a:r>
              <a:rPr b="1" lang="en-GB" sz="3200">
                <a:solidFill>
                  <a:srgbClr val="FFFFFF"/>
                </a:solidFill>
              </a:rPr>
              <a:t>Dargo</a:t>
            </a:r>
            <a:endParaRPr b="1" i="0" sz="3200" u="none" cap="none" strike="noStrike">
              <a:solidFill>
                <a:schemeClr val="dk1"/>
              </a:solidFill>
            </a:endParaRPr>
          </a:p>
        </p:txBody>
      </p:sp>
      <p:sp>
        <p:nvSpPr>
          <p:cNvPr id="66" name="Google Shape;66;p15"/>
          <p:cNvSpPr/>
          <p:nvPr/>
        </p:nvSpPr>
        <p:spPr>
          <a:xfrm>
            <a:off x="495300" y="591423"/>
            <a:ext cx="8153400" cy="189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sz="4300">
                <a:solidFill>
                  <a:srgbClr val="FFFFFF"/>
                </a:solidFill>
                <a:latin typeface="Roboto Medium"/>
                <a:ea typeface="Roboto Medium"/>
                <a:cs typeface="Roboto Medium"/>
                <a:sym typeface="Roboto Medium"/>
              </a:rPr>
              <a:t>Clean code!</a:t>
            </a:r>
            <a:br>
              <a:rPr lang="en-GB" sz="4300">
                <a:solidFill>
                  <a:srgbClr val="FFFFFF"/>
                </a:solidFill>
                <a:latin typeface="Roboto Medium"/>
                <a:ea typeface="Roboto Medium"/>
                <a:cs typeface="Roboto Medium"/>
                <a:sym typeface="Roboto Medium"/>
              </a:rPr>
            </a:br>
            <a:r>
              <a:rPr lang="en-GB" sz="4300">
                <a:solidFill>
                  <a:srgbClr val="FFFFFF"/>
                </a:solidFill>
                <a:latin typeface="Roboto Medium"/>
                <a:ea typeface="Roboto Medium"/>
                <a:cs typeface="Roboto Medium"/>
                <a:sym typeface="Roboto Medium"/>
              </a:rPr>
              <a:t>Horrible performance?</a:t>
            </a:r>
            <a:endParaRPr i="0" sz="4300" u="none" cap="none" strike="noStrike">
              <a:solidFill>
                <a:schemeClr val="dk1"/>
              </a:solidFill>
              <a:latin typeface="Roboto Medium"/>
              <a:ea typeface="Roboto Medium"/>
              <a:cs typeface="Roboto Medium"/>
              <a:sym typeface="Roboto Medium"/>
            </a:endParaRPr>
          </a:p>
        </p:txBody>
      </p:sp>
      <p:pic>
        <p:nvPicPr>
          <p:cNvPr id="67" name="Google Shape;67;p15"/>
          <p:cNvPicPr preferRelativeResize="0"/>
          <p:nvPr/>
        </p:nvPicPr>
        <p:blipFill rotWithShape="1">
          <a:blip r:embed="rId3">
            <a:alphaModFix/>
          </a:blip>
          <a:srcRect b="0" l="0" r="0" t="0"/>
          <a:stretch/>
        </p:blipFill>
        <p:spPr>
          <a:xfrm>
            <a:off x="495299" y="3033013"/>
            <a:ext cx="1249200" cy="1249200"/>
          </a:xfrm>
          <a:prstGeom prst="ellipse">
            <a:avLst/>
          </a:prstGeom>
          <a:noFill/>
          <a:ln>
            <a:noFill/>
          </a:ln>
        </p:spPr>
      </p:pic>
      <p:sp>
        <p:nvSpPr>
          <p:cNvPr id="68" name="Google Shape;68;p15"/>
          <p:cNvSpPr txBox="1"/>
          <p:nvPr/>
        </p:nvSpPr>
        <p:spPr>
          <a:xfrm>
            <a:off x="495300" y="4696075"/>
            <a:ext cx="4249200" cy="292500"/>
          </a:xfrm>
          <a:prstGeom prst="rect">
            <a:avLst/>
          </a:prstGeom>
          <a:noFill/>
          <a:ln>
            <a:noFill/>
          </a:ln>
        </p:spPr>
        <p:txBody>
          <a:bodyPr anchorCtr="0" anchor="t" bIns="45725" lIns="45725" spcFirstLastPara="1" rIns="45725" wrap="square" tIns="45725">
            <a:spAutoFit/>
          </a:bodyPr>
          <a:lstStyle/>
          <a:p>
            <a:pPr indent="0" lvl="0" marL="0" rtl="0" algn="l">
              <a:lnSpc>
                <a:spcPct val="272727"/>
              </a:lnSpc>
              <a:spcBef>
                <a:spcPts val="0"/>
              </a:spcBef>
              <a:spcAft>
                <a:spcPts val="0"/>
              </a:spcAft>
              <a:buNone/>
            </a:pPr>
            <a:r>
              <a:rPr b="1" lang="en-GB" sz="700">
                <a:solidFill>
                  <a:srgbClr val="D0CECE"/>
                </a:solidFill>
                <a:latin typeface="Roboto"/>
                <a:ea typeface="Roboto"/>
                <a:cs typeface="Roboto"/>
                <a:sym typeface="Roboto"/>
              </a:rPr>
              <a:t>T W I T T E R</a:t>
            </a:r>
            <a:r>
              <a:rPr lang="en-GB" sz="1300">
                <a:solidFill>
                  <a:srgbClr val="FFFFFF"/>
                </a:solidFill>
                <a:latin typeface="Roboto"/>
                <a:ea typeface="Roboto"/>
                <a:cs typeface="Roboto"/>
                <a:sym typeface="Roboto"/>
              </a:rPr>
              <a:t> @SandorDargo   	</a:t>
            </a:r>
            <a:r>
              <a:rPr b="1" lang="en-GB" sz="700">
                <a:solidFill>
                  <a:srgbClr val="D0CECE"/>
                </a:solidFill>
                <a:latin typeface="Roboto"/>
                <a:ea typeface="Roboto"/>
                <a:cs typeface="Roboto"/>
                <a:sym typeface="Roboto"/>
              </a:rPr>
              <a:t>W E B</a:t>
            </a:r>
            <a:r>
              <a:rPr lang="en-GB" sz="1300">
                <a:solidFill>
                  <a:srgbClr val="FFFFFF"/>
                </a:solidFill>
                <a:latin typeface="Roboto"/>
                <a:ea typeface="Roboto"/>
                <a:cs typeface="Roboto"/>
                <a:sym typeface="Roboto"/>
              </a:rPr>
              <a:t> sandordargo.com</a:t>
            </a:r>
            <a:endParaRPr sz="1300">
              <a:solidFill>
                <a:srgbClr val="FFFFFF"/>
              </a:solidFill>
              <a:latin typeface="Roboto"/>
              <a:ea typeface="Roboto"/>
              <a:cs typeface="Roboto"/>
              <a:sym typeface="Roboto"/>
            </a:endParaRPr>
          </a:p>
        </p:txBody>
      </p:sp>
      <p:pic>
        <p:nvPicPr>
          <p:cNvPr id="69" name="Google Shape;69;p15"/>
          <p:cNvPicPr preferRelativeResize="0"/>
          <p:nvPr/>
        </p:nvPicPr>
        <p:blipFill>
          <a:blip r:embed="rId4">
            <a:alphaModFix/>
          </a:blip>
          <a:stretch>
            <a:fillRect/>
          </a:stretch>
        </p:blipFill>
        <p:spPr>
          <a:xfrm>
            <a:off x="495292" y="3033013"/>
            <a:ext cx="1249200" cy="1249200"/>
          </a:xfrm>
          <a:prstGeom prst="ellipse">
            <a:avLst/>
          </a:prstGeom>
          <a:noFill/>
          <a:ln>
            <a:noFill/>
          </a:ln>
        </p:spPr>
      </p:pic>
      <p:sp>
        <p:nvSpPr>
          <p:cNvPr id="70" name="Google Shape;70;p15"/>
          <p:cNvSpPr/>
          <p:nvPr/>
        </p:nvSpPr>
        <p:spPr>
          <a:xfrm>
            <a:off x="495300" y="3033013"/>
            <a:ext cx="1249200" cy="1249200"/>
          </a:xfrm>
          <a:prstGeom prst="donut">
            <a:avLst>
              <a:gd fmla="val 945" name="adj"/>
            </a:avLst>
          </a:prstGeom>
          <a:solidFill>
            <a:srgbClr val="19E68C"/>
          </a:solidFill>
          <a:ln cap="flat" cmpd="sng" w="9525">
            <a:solidFill>
              <a:srgbClr val="19E6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5"/>
          <p:cNvSpPr txBox="1"/>
          <p:nvPr/>
        </p:nvSpPr>
        <p:spPr>
          <a:xfrm>
            <a:off x="5624700" y="3252775"/>
            <a:ext cx="2972400" cy="80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3200">
                <a:solidFill>
                  <a:schemeClr val="lt1"/>
                </a:solidFill>
              </a:rPr>
              <a:t>Meeting C++</a:t>
            </a:r>
            <a:br>
              <a:rPr b="1" lang="en-GB" sz="2000">
                <a:solidFill>
                  <a:schemeClr val="lt1"/>
                </a:solidFill>
              </a:rPr>
            </a:br>
            <a:r>
              <a:rPr b="1" lang="en-GB">
                <a:solidFill>
                  <a:schemeClr val="lt1"/>
                </a:solidFill>
              </a:rPr>
              <a:t>16th November 2024, Berlin</a:t>
            </a:r>
            <a:endParaRPr b="1">
              <a:solidFill>
                <a:schemeClr val="lt1"/>
              </a:solidFill>
            </a:endParaRPr>
          </a:p>
        </p:txBody>
      </p:sp>
      <p:pic>
        <p:nvPicPr>
          <p:cNvPr id="72" name="Google Shape;72;p15"/>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Clean code is part of software quality!</a:t>
            </a:r>
            <a:endParaRPr/>
          </a:p>
        </p:txBody>
      </p:sp>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Is high quality software important?</a:t>
            </a:r>
            <a:endParaRPr/>
          </a:p>
        </p:txBody>
      </p:sp>
      <p:sp>
        <p:nvSpPr>
          <p:cNvPr id="159" name="Google Shape;15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a:t>
            </a:r>
            <a:r>
              <a:rPr lang="en-GB"/>
              <a:t>uality isn’t so important when you</a:t>
            </a:r>
            <a:endParaRPr/>
          </a:p>
        </p:txBody>
      </p:sp>
      <p:sp>
        <p:nvSpPr>
          <p:cNvPr id="165" name="Google Shape;16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6" name="Google Shape;16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B</a:t>
            </a:r>
            <a:r>
              <a:rPr lang="en-GB" sz="2000"/>
              <a:t>uild a proof of concept</a:t>
            </a:r>
            <a:endParaRPr sz="2000"/>
          </a:p>
          <a:p>
            <a:pPr indent="0" lvl="0" marL="0" rtl="0" algn="l">
              <a:spcBef>
                <a:spcPts val="1200"/>
              </a:spcBef>
              <a:spcAft>
                <a:spcPts val="0"/>
              </a:spcAft>
              <a:buNone/>
            </a:pPr>
            <a:r>
              <a:rPr lang="en-GB" sz="2000"/>
              <a:t>Search a product market fit</a:t>
            </a:r>
            <a:endParaRPr sz="2000"/>
          </a:p>
          <a:p>
            <a:pPr indent="0" lvl="0" marL="0" rtl="0" algn="l">
              <a:spcBef>
                <a:spcPts val="1200"/>
              </a:spcBef>
              <a:spcAft>
                <a:spcPts val="0"/>
              </a:spcAft>
              <a:buNone/>
            </a:pPr>
            <a:r>
              <a:rPr lang="en-GB" sz="2000"/>
              <a:t>Must deliver to survive</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sp>
        <p:nvSpPr>
          <p:cNvPr id="167" name="Google Shape;167;p26"/>
          <p:cNvSpPr/>
          <p:nvPr/>
        </p:nvSpPr>
        <p:spPr>
          <a:xfrm>
            <a:off x="5155275" y="3018825"/>
            <a:ext cx="3126600" cy="187909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br>
              <a:rPr b="1" i="1" lang="en-GB" sz="2000">
                <a:solidFill>
                  <a:schemeClr val="accent3"/>
                </a:solidFill>
                <a:latin typeface="Proxima Nova"/>
                <a:ea typeface="Proxima Nova"/>
                <a:cs typeface="Proxima Nova"/>
                <a:sym typeface="Proxima Nova"/>
              </a:rPr>
            </a:br>
            <a:r>
              <a:rPr b="1" i="1" lang="en-GB" sz="2000">
                <a:solidFill>
                  <a:schemeClr val="accent3"/>
                </a:solidFill>
                <a:latin typeface="Proxima Nova"/>
                <a:ea typeface="Proxima Nova"/>
                <a:cs typeface="Proxima Nova"/>
                <a:sym typeface="Proxima Nova"/>
              </a:rPr>
              <a:t>But what if you plan for a longer term?</a:t>
            </a:r>
            <a:endParaRPr b="1" i="1" sz="20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10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animEffect filter="fade" transition="in">
                                      <p:cBhvr>
                                        <p:cTn dur="1000"/>
                                        <p:tgtEl>
                                          <p:spTgt spid="1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animEffect filter="fade" transition="in">
                                      <p:cBhvr>
                                        <p:cTn dur="1000"/>
                                        <p:tgtEl>
                                          <p:spTgt spid="1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animEffect filter="fade" transition="in">
                                      <p:cBhvr>
                                        <p:cTn dur="1000"/>
                                        <p:tgtEl>
                                          <p:spTgt spid="1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animEffect filter="fade" transition="in">
                                      <p:cBhvr>
                                        <p:cTn dur="1000"/>
                                        <p:tgtEl>
                                          <p:spTgt spid="1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is software quality?</a:t>
            </a:r>
            <a:endParaRPr/>
          </a:p>
        </p:txBody>
      </p:sp>
      <p:sp>
        <p:nvSpPr>
          <p:cNvPr id="173" name="Google Shape;17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74" name="Google Shape;174;p27"/>
          <p:cNvSpPr txBox="1"/>
          <p:nvPr/>
        </p:nvSpPr>
        <p:spPr>
          <a:xfrm>
            <a:off x="6144000" y="205625"/>
            <a:ext cx="3000000" cy="43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chemeClr val="accent3"/>
                </a:solidFill>
                <a:latin typeface="Proxima Nova"/>
                <a:ea typeface="Proxima Nova"/>
                <a:cs typeface="Proxima Nova"/>
                <a:sym typeface="Proxima Nova"/>
              </a:rPr>
              <a:t>What is clean code?</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rgbClr val="F3F3F3"/>
                </a:solidFill>
                <a:latin typeface="Proxima Nova"/>
                <a:ea typeface="Proxima Nova"/>
                <a:cs typeface="Proxima Nova"/>
                <a:sym typeface="Proxima Nova"/>
              </a:rPr>
              <a:t>What is software quality?</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Where and why do we use C++?</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performance?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Is clean code actually slower?</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Should we drop clean code for faster code?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700">
                <a:solidFill>
                  <a:schemeClr val="accent3"/>
                </a:solidFill>
                <a:latin typeface="Proxima Nova"/>
                <a:ea typeface="Proxima Nova"/>
                <a:cs typeface="Proxima Nova"/>
                <a:sym typeface="Proxima Nova"/>
              </a:rPr>
              <a:t>Does clean code imply horrible performance?</a:t>
            </a:r>
            <a:endParaRPr sz="17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What is quality?</a:t>
            </a:r>
            <a:endParaRPr/>
          </a:p>
        </p:txBody>
      </p:sp>
      <p:sp>
        <p:nvSpPr>
          <p:cNvPr id="180" name="Google Shape;18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Quality is undefinable</a:t>
            </a:r>
            <a:endParaRPr/>
          </a:p>
          <a:p>
            <a:pPr indent="0" lvl="0" marL="0" rtl="0" algn="ctr">
              <a:spcBef>
                <a:spcPts val="0"/>
              </a:spcBef>
              <a:spcAft>
                <a:spcPts val="0"/>
              </a:spcAft>
              <a:buNone/>
            </a:pPr>
            <a:r>
              <a:rPr lang="en-GB"/>
              <a:t>You recognize it when you see it</a:t>
            </a:r>
            <a:endParaRPr/>
          </a:p>
        </p:txBody>
      </p:sp>
      <p:sp>
        <p:nvSpPr>
          <p:cNvPr id="186" name="Google Shape;18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t>
            </a:r>
            <a:r>
              <a:rPr lang="en-GB"/>
              <a:t>oftware quality has several definitions</a:t>
            </a:r>
            <a:endParaRPr/>
          </a:p>
        </p:txBody>
      </p:sp>
      <p:sp>
        <p:nvSpPr>
          <p:cNvPr id="192" name="Google Shape;192;p30"/>
          <p:cNvSpPr txBox="1"/>
          <p:nvPr>
            <p:ph idx="1" type="body"/>
          </p:nvPr>
        </p:nvSpPr>
        <p:spPr>
          <a:xfrm>
            <a:off x="311700" y="1152475"/>
            <a:ext cx="8520600" cy="111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It might even be a meaningless term</a:t>
            </a:r>
            <a:endParaRPr sz="2000"/>
          </a:p>
          <a:p>
            <a:pPr indent="0" lvl="0" marL="0" rtl="0" algn="l">
              <a:spcBef>
                <a:spcPts val="1200"/>
              </a:spcBef>
              <a:spcAft>
                <a:spcPts val="1200"/>
              </a:spcAft>
              <a:buNone/>
            </a:pPr>
            <a:r>
              <a:rPr lang="en-GB" sz="2000"/>
              <a:t>A</a:t>
            </a:r>
            <a:r>
              <a:rPr lang="en-GB" sz="2000"/>
              <a:t>ccording to Derek Jones (</a:t>
            </a:r>
            <a:r>
              <a:rPr lang="en-GB" sz="2000" u="sng">
                <a:solidFill>
                  <a:schemeClr val="hlink"/>
                </a:solidFill>
                <a:hlinkClick r:id="rId3"/>
              </a:rPr>
              <a:t>The aura of software quality</a:t>
            </a:r>
            <a:r>
              <a:rPr lang="en-GB" sz="2000"/>
              <a:t>)</a:t>
            </a:r>
            <a:endParaRPr sz="2000"/>
          </a:p>
        </p:txBody>
      </p:sp>
      <p:sp>
        <p:nvSpPr>
          <p:cNvPr id="193" name="Google Shape;19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94" name="Google Shape;194;p30"/>
          <p:cNvPicPr preferRelativeResize="0"/>
          <p:nvPr/>
        </p:nvPicPr>
        <p:blipFill>
          <a:blip r:embed="rId4">
            <a:alphaModFix/>
          </a:blip>
          <a:stretch>
            <a:fillRect/>
          </a:stretch>
        </p:blipFill>
        <p:spPr>
          <a:xfrm>
            <a:off x="581463" y="2408750"/>
            <a:ext cx="7981074" cy="211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animEffect filter="fade" transition="in">
                                      <p:cBhvr>
                                        <p:cTn dur="1000"/>
                                        <p:tgtEl>
                                          <p:spTgt spid="1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animEffect filter="fade" transition="in">
                                      <p:cBhvr>
                                        <p:cTn dur="1000"/>
                                        <p:tgtEl>
                                          <p:spTgt spid="1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1576450" y="445025"/>
            <a:ext cx="72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t>defines the 4 pillars of structural quality</a:t>
            </a:r>
            <a:endParaRPr/>
          </a:p>
        </p:txBody>
      </p:sp>
      <p:sp>
        <p:nvSpPr>
          <p:cNvPr id="200" name="Google Shape;200;p31"/>
          <p:cNvSpPr txBox="1"/>
          <p:nvPr>
            <p:ph idx="1" type="body"/>
          </p:nvPr>
        </p:nvSpPr>
        <p:spPr>
          <a:xfrm>
            <a:off x="311700" y="1267550"/>
            <a:ext cx="5659200" cy="330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Security</a:t>
            </a:r>
            <a:endParaRPr sz="2000"/>
          </a:p>
          <a:p>
            <a:pPr indent="0" lvl="0" marL="0" rtl="0" algn="l">
              <a:spcBef>
                <a:spcPts val="1200"/>
              </a:spcBef>
              <a:spcAft>
                <a:spcPts val="0"/>
              </a:spcAft>
              <a:buNone/>
            </a:pPr>
            <a:r>
              <a:rPr lang="en-GB" sz="2000"/>
              <a:t>Reliability</a:t>
            </a:r>
            <a:endParaRPr sz="2000"/>
          </a:p>
          <a:p>
            <a:pPr indent="0" lvl="0" marL="0" rtl="0" algn="l">
              <a:spcBef>
                <a:spcPts val="1200"/>
              </a:spcBef>
              <a:spcAft>
                <a:spcPts val="0"/>
              </a:spcAft>
              <a:buNone/>
            </a:pPr>
            <a:r>
              <a:rPr lang="en-GB" sz="2000"/>
              <a:t>Maintainability</a:t>
            </a:r>
            <a:endParaRPr sz="2000"/>
          </a:p>
          <a:p>
            <a:pPr indent="0" lvl="0" marL="0" rtl="0" algn="l">
              <a:spcBef>
                <a:spcPts val="1200"/>
              </a:spcBef>
              <a:spcAft>
                <a:spcPts val="1200"/>
              </a:spcAft>
              <a:buNone/>
            </a:pPr>
            <a:r>
              <a:rPr lang="en-GB" sz="2000"/>
              <a:t>Performance efficiency</a:t>
            </a:r>
            <a:endParaRPr sz="2000">
              <a:solidFill>
                <a:schemeClr val="dk2"/>
              </a:solidFill>
            </a:endParaRPr>
          </a:p>
        </p:txBody>
      </p:sp>
      <p:pic>
        <p:nvPicPr>
          <p:cNvPr id="201" name="Google Shape;201;p31"/>
          <p:cNvPicPr preferRelativeResize="0"/>
          <p:nvPr/>
        </p:nvPicPr>
        <p:blipFill>
          <a:blip r:embed="rId3">
            <a:alphaModFix/>
          </a:blip>
          <a:stretch>
            <a:fillRect/>
          </a:stretch>
        </p:blipFill>
        <p:spPr>
          <a:xfrm>
            <a:off x="311696" y="558521"/>
            <a:ext cx="1264750" cy="543900"/>
          </a:xfrm>
          <a:prstGeom prst="rect">
            <a:avLst/>
          </a:prstGeom>
          <a:noFill/>
          <a:ln>
            <a:noFill/>
          </a:ln>
        </p:spPr>
      </p:pic>
      <p:sp>
        <p:nvSpPr>
          <p:cNvPr id="202" name="Google Shape;20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10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1000"/>
                                        <p:tgtEl>
                                          <p:spTgt spid="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1000"/>
                                        <p:tgtEl>
                                          <p:spTgt spid="2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
            </a:r>
            <a:r>
              <a:rPr i="1" lang="en-GB"/>
              <a:t>lean code</a:t>
            </a:r>
            <a:r>
              <a:rPr lang="en-GB"/>
              <a:t> is part of </a:t>
            </a:r>
            <a:r>
              <a:rPr i="1" lang="en-GB"/>
              <a:t>software quality</a:t>
            </a:r>
            <a:r>
              <a:rPr lang="en-GB"/>
              <a:t>!</a:t>
            </a:r>
            <a:endParaRPr/>
          </a:p>
        </p:txBody>
      </p:sp>
      <p:sp>
        <p:nvSpPr>
          <p:cNvPr id="208" name="Google Shape;20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9" name="Google Shape;20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Helps reducing the number of bugs (</a:t>
            </a:r>
            <a:r>
              <a:rPr b="1" lang="en-GB" sz="2000"/>
              <a:t>Security</a:t>
            </a:r>
            <a:r>
              <a:rPr lang="en-GB" sz="2000"/>
              <a:t>, </a:t>
            </a:r>
            <a:r>
              <a:rPr b="1" lang="en-GB" sz="2000"/>
              <a:t>Reliability</a:t>
            </a:r>
            <a:r>
              <a:rPr lang="en-GB" sz="2000"/>
              <a:t>, </a:t>
            </a:r>
            <a:r>
              <a:rPr b="1" lang="en-GB" sz="2000"/>
              <a:t>Maintainability</a:t>
            </a:r>
            <a:r>
              <a:rPr lang="en-GB" sz="2000"/>
              <a:t>) </a:t>
            </a:r>
            <a:endParaRPr sz="2000"/>
          </a:p>
          <a:p>
            <a:pPr indent="0" lvl="0" marL="0" rtl="0" algn="l">
              <a:lnSpc>
                <a:spcPct val="200000"/>
              </a:lnSpc>
              <a:spcBef>
                <a:spcPts val="1200"/>
              </a:spcBef>
              <a:spcAft>
                <a:spcPts val="0"/>
              </a:spcAft>
              <a:buNone/>
            </a:pPr>
            <a:r>
              <a:rPr lang="en-GB" sz="2000"/>
              <a:t>Helps reducing the time to fix bugs (</a:t>
            </a:r>
            <a:r>
              <a:rPr b="1" lang="en-GB" sz="2000"/>
              <a:t>Reliability</a:t>
            </a:r>
            <a:r>
              <a:rPr lang="en-GB" sz="2000"/>
              <a:t>, </a:t>
            </a:r>
            <a:r>
              <a:rPr b="1" lang="en-GB" sz="2000"/>
              <a:t>Maintainability</a:t>
            </a:r>
            <a:r>
              <a:rPr lang="en-GB" sz="2000"/>
              <a:t>) </a:t>
            </a:r>
            <a:endParaRPr sz="2000"/>
          </a:p>
          <a:p>
            <a:pPr indent="0" lvl="0" marL="0" rtl="0" algn="l">
              <a:lnSpc>
                <a:spcPct val="200000"/>
              </a:lnSpc>
              <a:spcBef>
                <a:spcPts val="1200"/>
              </a:spcBef>
              <a:spcAft>
                <a:spcPts val="1200"/>
              </a:spcAft>
              <a:buNone/>
            </a:pPr>
            <a:r>
              <a:rPr lang="en-GB" sz="2000"/>
              <a:t>Decreases maintenance costs (</a:t>
            </a:r>
            <a:r>
              <a:rPr b="1" lang="en-GB" sz="2000"/>
              <a:t>Maintainability</a:t>
            </a:r>
            <a:r>
              <a:rPr lang="en-GB" sz="2000"/>
              <a:t>)</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1576450" y="445025"/>
            <a:ext cx="72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t>defines the 4 pillars of structural quality</a:t>
            </a:r>
            <a:endParaRPr/>
          </a:p>
        </p:txBody>
      </p:sp>
      <p:sp>
        <p:nvSpPr>
          <p:cNvPr id="215" name="Google Shape;215;p33"/>
          <p:cNvSpPr txBox="1"/>
          <p:nvPr>
            <p:ph idx="1" type="body"/>
          </p:nvPr>
        </p:nvSpPr>
        <p:spPr>
          <a:xfrm>
            <a:off x="311700" y="1267550"/>
            <a:ext cx="5659200" cy="330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solidFill>
                  <a:schemeClr val="lt2"/>
                </a:solidFill>
              </a:rPr>
              <a:t>Security</a:t>
            </a:r>
            <a:endParaRPr sz="2000">
              <a:solidFill>
                <a:schemeClr val="lt2"/>
              </a:solidFill>
            </a:endParaRPr>
          </a:p>
          <a:p>
            <a:pPr indent="0" lvl="0" marL="0" rtl="0" algn="l">
              <a:spcBef>
                <a:spcPts val="1200"/>
              </a:spcBef>
              <a:spcAft>
                <a:spcPts val="0"/>
              </a:spcAft>
              <a:buNone/>
            </a:pPr>
            <a:r>
              <a:rPr lang="en-GB" sz="2000">
                <a:solidFill>
                  <a:schemeClr val="lt2"/>
                </a:solidFill>
              </a:rPr>
              <a:t>Reliability</a:t>
            </a:r>
            <a:endParaRPr sz="2000">
              <a:solidFill>
                <a:schemeClr val="lt2"/>
              </a:solidFill>
            </a:endParaRPr>
          </a:p>
          <a:p>
            <a:pPr indent="0" lvl="0" marL="0" rtl="0" algn="l">
              <a:spcBef>
                <a:spcPts val="1200"/>
              </a:spcBef>
              <a:spcAft>
                <a:spcPts val="0"/>
              </a:spcAft>
              <a:buNone/>
            </a:pPr>
            <a:r>
              <a:rPr lang="en-GB" sz="2000">
                <a:solidFill>
                  <a:schemeClr val="lt2"/>
                </a:solidFill>
              </a:rPr>
              <a:t>Maintainability</a:t>
            </a:r>
            <a:endParaRPr sz="2000">
              <a:solidFill>
                <a:schemeClr val="lt2"/>
              </a:solidFill>
            </a:endParaRPr>
          </a:p>
          <a:p>
            <a:pPr indent="0" lvl="0" marL="0" rtl="0" algn="l">
              <a:spcBef>
                <a:spcPts val="1200"/>
              </a:spcBef>
              <a:spcAft>
                <a:spcPts val="0"/>
              </a:spcAft>
              <a:buNone/>
            </a:pPr>
            <a:r>
              <a:rPr lang="en-GB" sz="2000">
                <a:solidFill>
                  <a:schemeClr val="accent5"/>
                </a:solidFill>
              </a:rPr>
              <a:t>Performance efficiency</a:t>
            </a:r>
            <a:endParaRPr sz="2000">
              <a:solidFill>
                <a:schemeClr val="accent5"/>
              </a:solidFill>
            </a:endParaRPr>
          </a:p>
          <a:p>
            <a:pPr indent="0" lvl="0" marL="0" rtl="0" algn="l">
              <a:spcBef>
                <a:spcPts val="3000"/>
              </a:spcBef>
              <a:spcAft>
                <a:spcPts val="1200"/>
              </a:spcAft>
              <a:buNone/>
            </a:pPr>
            <a:r>
              <a:t/>
            </a:r>
            <a:endParaRPr sz="2000">
              <a:solidFill>
                <a:schemeClr val="dk1"/>
              </a:solidFill>
            </a:endParaRPr>
          </a:p>
        </p:txBody>
      </p:sp>
      <p:pic>
        <p:nvPicPr>
          <p:cNvPr id="216" name="Google Shape;216;p33"/>
          <p:cNvPicPr preferRelativeResize="0"/>
          <p:nvPr/>
        </p:nvPicPr>
        <p:blipFill>
          <a:blip r:embed="rId3">
            <a:alphaModFix/>
          </a:blip>
          <a:stretch>
            <a:fillRect/>
          </a:stretch>
        </p:blipFill>
        <p:spPr>
          <a:xfrm>
            <a:off x="311696" y="558521"/>
            <a:ext cx="1264750" cy="543900"/>
          </a:xfrm>
          <a:prstGeom prst="rect">
            <a:avLst/>
          </a:prstGeom>
          <a:noFill/>
          <a:ln>
            <a:noFill/>
          </a:ln>
        </p:spPr>
      </p:pic>
      <p:sp>
        <p:nvSpPr>
          <p:cNvPr id="217" name="Google Shape;21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8" name="Google Shape;218;p33"/>
          <p:cNvSpPr/>
          <p:nvPr/>
        </p:nvSpPr>
        <p:spPr>
          <a:xfrm>
            <a:off x="5155275" y="3018825"/>
            <a:ext cx="3126600" cy="187909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br>
              <a:rPr b="1" i="1" lang="en-GB" sz="2000">
                <a:solidFill>
                  <a:schemeClr val="accent3"/>
                </a:solidFill>
                <a:latin typeface="Proxima Nova"/>
                <a:ea typeface="Proxima Nova"/>
                <a:cs typeface="Proxima Nova"/>
                <a:sym typeface="Proxima Nova"/>
              </a:rPr>
            </a:br>
            <a:r>
              <a:rPr b="1" i="1" lang="en-GB" sz="2000">
                <a:solidFill>
                  <a:schemeClr val="accent3"/>
                </a:solidFill>
                <a:latin typeface="Proxima Nova"/>
                <a:ea typeface="Proxima Nova"/>
                <a:cs typeface="Proxima Nova"/>
                <a:sym typeface="Proxima Nova"/>
              </a:rPr>
              <a:t>What about performance?</a:t>
            </a:r>
            <a:endParaRPr b="1" i="1" sz="20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animEffect filter="fade" transition="in">
                                      <p:cBhvr>
                                        <p:cTn dur="1000"/>
                                        <p:tgtEl>
                                          <p:spTgt spid="2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p:nvPr/>
        </p:nvSpPr>
        <p:spPr>
          <a:xfrm>
            <a:off x="201150" y="584550"/>
            <a:ext cx="8421000" cy="350400"/>
          </a:xfrm>
          <a:prstGeom prst="rect">
            <a:avLst/>
          </a:prstGeom>
          <a:no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0" name="Google Shape;80;p16"/>
          <p:cNvPicPr preferRelativeResize="0"/>
          <p:nvPr/>
        </p:nvPicPr>
        <p:blipFill rotWithShape="1">
          <a:blip r:embed="rId3">
            <a:alphaModFix/>
          </a:blip>
          <a:srcRect b="0" l="0" r="0" t="0"/>
          <a:stretch/>
        </p:blipFill>
        <p:spPr>
          <a:xfrm>
            <a:off x="5773300" y="0"/>
            <a:ext cx="3370699" cy="5056825"/>
          </a:xfrm>
          <a:prstGeom prst="rect">
            <a:avLst/>
          </a:prstGeom>
          <a:noFill/>
          <a:ln>
            <a:noFill/>
          </a:ln>
        </p:spPr>
      </p:pic>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Am I?</a:t>
            </a:r>
            <a:endParaRPr/>
          </a:p>
        </p:txBody>
      </p:sp>
      <p:sp>
        <p:nvSpPr>
          <p:cNvPr id="82" name="Google Shape;82;p16"/>
          <p:cNvSpPr txBox="1"/>
          <p:nvPr>
            <p:ph idx="1" type="body"/>
          </p:nvPr>
        </p:nvSpPr>
        <p:spPr>
          <a:xfrm>
            <a:off x="311700" y="1152475"/>
            <a:ext cx="542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Sándor DARGÓ</a:t>
            </a:r>
            <a:endParaRPr sz="2000"/>
          </a:p>
          <a:p>
            <a:pPr indent="0" lvl="0" marL="342900" rtl="0" algn="l">
              <a:spcBef>
                <a:spcPts val="1200"/>
              </a:spcBef>
              <a:spcAft>
                <a:spcPts val="0"/>
              </a:spcAft>
              <a:buNone/>
            </a:pPr>
            <a:r>
              <a:rPr lang="en-GB" sz="2000"/>
              <a:t>Senior Engineer at </a:t>
            </a:r>
            <a:r>
              <a:rPr b="1" lang="en-GB" sz="2000">
                <a:solidFill>
                  <a:schemeClr val="lt2"/>
                </a:solidFill>
              </a:rPr>
              <a:t>Spotify</a:t>
            </a:r>
            <a:r>
              <a:rPr lang="en-GB" sz="2000"/>
              <a:t> </a:t>
            </a:r>
            <a:endParaRPr sz="2000"/>
          </a:p>
          <a:p>
            <a:pPr indent="0" lvl="0" marL="342900" rtl="0" algn="l">
              <a:spcBef>
                <a:spcPts val="1200"/>
              </a:spcBef>
              <a:spcAft>
                <a:spcPts val="0"/>
              </a:spcAft>
              <a:buNone/>
            </a:pPr>
            <a:r>
              <a:rPr lang="en-GB" sz="2000"/>
              <a:t>Enthusiastic blogger: </a:t>
            </a:r>
            <a:r>
              <a:rPr lang="en-GB" sz="2000" u="sng">
                <a:solidFill>
                  <a:schemeClr val="hlink"/>
                </a:solidFill>
                <a:hlinkClick r:id="rId4"/>
              </a:rPr>
              <a:t>sandordargo.com</a:t>
            </a:r>
            <a:endParaRPr sz="2000"/>
          </a:p>
          <a:p>
            <a:pPr indent="0" lvl="0" marL="342900" rtl="0" algn="l">
              <a:spcBef>
                <a:spcPts val="1200"/>
              </a:spcBef>
              <a:spcAft>
                <a:spcPts val="0"/>
              </a:spcAft>
              <a:buNone/>
            </a:pPr>
            <a:r>
              <a:rPr lang="en-GB" sz="2000"/>
              <a:t>Curious o</a:t>
            </a:r>
            <a:r>
              <a:rPr lang="en-GB" sz="2000"/>
              <a:t>enophile</a:t>
            </a:r>
            <a:endParaRPr sz="2000"/>
          </a:p>
          <a:p>
            <a:pPr indent="0" lvl="0" marL="342900" rtl="0" algn="l">
              <a:spcBef>
                <a:spcPts val="1200"/>
              </a:spcBef>
              <a:spcAft>
                <a:spcPts val="1200"/>
              </a:spcAft>
              <a:buNone/>
            </a:pPr>
            <a:r>
              <a:rPr lang="en-GB" sz="2000"/>
              <a:t>Fortunate father of two</a:t>
            </a:r>
            <a:endParaRPr sz="2000"/>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Where do we use C++?</a:t>
            </a:r>
            <a:endParaRPr/>
          </a:p>
        </p:txBody>
      </p:sp>
      <p:sp>
        <p:nvSpPr>
          <p:cNvPr id="224" name="Google Shape;22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25" name="Google Shape;225;p34"/>
          <p:cNvSpPr txBox="1"/>
          <p:nvPr/>
        </p:nvSpPr>
        <p:spPr>
          <a:xfrm>
            <a:off x="6144000" y="205625"/>
            <a:ext cx="3000000" cy="43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chemeClr val="accent3"/>
                </a:solidFill>
                <a:latin typeface="Proxima Nova"/>
                <a:ea typeface="Proxima Nova"/>
                <a:cs typeface="Proxima Nova"/>
                <a:sym typeface="Proxima Nova"/>
              </a:rPr>
              <a:t>What is clean code?</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quality?</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rgbClr val="F3F3F3"/>
                </a:solidFill>
                <a:latin typeface="Proxima Nova"/>
                <a:ea typeface="Proxima Nova"/>
                <a:cs typeface="Proxima Nova"/>
                <a:sym typeface="Proxima Nova"/>
              </a:rPr>
              <a:t>Where</a:t>
            </a:r>
            <a:r>
              <a:rPr lang="en-GB" sz="1700">
                <a:solidFill>
                  <a:schemeClr val="accent3"/>
                </a:solidFill>
                <a:latin typeface="Proxima Nova"/>
                <a:ea typeface="Proxima Nova"/>
                <a:cs typeface="Proxima Nova"/>
                <a:sym typeface="Proxima Nova"/>
              </a:rPr>
              <a:t> and why</a:t>
            </a:r>
            <a:r>
              <a:rPr lang="en-GB" sz="1700">
                <a:solidFill>
                  <a:srgbClr val="F3F3F3"/>
                </a:solidFill>
                <a:latin typeface="Proxima Nova"/>
                <a:ea typeface="Proxima Nova"/>
                <a:cs typeface="Proxima Nova"/>
                <a:sym typeface="Proxima Nova"/>
              </a:rPr>
              <a:t> do we use C++?</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performance?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Is clean code actually slower?</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Should we drop clean code for faster code?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700">
                <a:solidFill>
                  <a:schemeClr val="accent3"/>
                </a:solidFill>
                <a:latin typeface="Proxima Nova"/>
                <a:ea typeface="Proxima Nova"/>
                <a:cs typeface="Proxima Nova"/>
                <a:sym typeface="Proxima Nova"/>
              </a:rPr>
              <a:t>Does clean code imply horrible performance?</a:t>
            </a:r>
            <a:endParaRPr sz="1700">
              <a:solidFill>
                <a:schemeClr val="accent3"/>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 is just everywhere</a:t>
            </a:r>
            <a:endParaRPr/>
          </a:p>
        </p:txBody>
      </p:sp>
      <p:sp>
        <p:nvSpPr>
          <p:cNvPr id="231" name="Google Shape;23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32" name="Google Shape;232;p35"/>
          <p:cNvPicPr preferRelativeResize="0"/>
          <p:nvPr/>
        </p:nvPicPr>
        <p:blipFill>
          <a:blip r:embed="rId3">
            <a:alphaModFix/>
          </a:blip>
          <a:stretch>
            <a:fillRect/>
          </a:stretch>
        </p:blipFill>
        <p:spPr>
          <a:xfrm>
            <a:off x="6563006" y="2131639"/>
            <a:ext cx="687252" cy="687258"/>
          </a:xfrm>
          <a:prstGeom prst="rect">
            <a:avLst/>
          </a:prstGeom>
          <a:noFill/>
          <a:ln>
            <a:noFill/>
          </a:ln>
        </p:spPr>
      </p:pic>
      <p:pic>
        <p:nvPicPr>
          <p:cNvPr id="233" name="Google Shape;233;p35"/>
          <p:cNvPicPr preferRelativeResize="0"/>
          <p:nvPr/>
        </p:nvPicPr>
        <p:blipFill>
          <a:blip r:embed="rId4">
            <a:alphaModFix/>
          </a:blip>
          <a:stretch>
            <a:fillRect/>
          </a:stretch>
        </p:blipFill>
        <p:spPr>
          <a:xfrm>
            <a:off x="1519226" y="2245038"/>
            <a:ext cx="850924" cy="850924"/>
          </a:xfrm>
          <a:prstGeom prst="rect">
            <a:avLst/>
          </a:prstGeom>
          <a:noFill/>
          <a:ln>
            <a:noFill/>
          </a:ln>
        </p:spPr>
      </p:pic>
      <p:pic>
        <p:nvPicPr>
          <p:cNvPr id="234" name="Google Shape;234;p35"/>
          <p:cNvPicPr preferRelativeResize="0"/>
          <p:nvPr/>
        </p:nvPicPr>
        <p:blipFill>
          <a:blip r:embed="rId5">
            <a:alphaModFix/>
          </a:blip>
          <a:stretch>
            <a:fillRect/>
          </a:stretch>
        </p:blipFill>
        <p:spPr>
          <a:xfrm>
            <a:off x="7185525" y="3157625"/>
            <a:ext cx="1582475" cy="1582475"/>
          </a:xfrm>
          <a:prstGeom prst="rect">
            <a:avLst/>
          </a:prstGeom>
          <a:noFill/>
          <a:ln>
            <a:noFill/>
          </a:ln>
        </p:spPr>
      </p:pic>
      <p:pic>
        <p:nvPicPr>
          <p:cNvPr id="235" name="Google Shape;235;p35"/>
          <p:cNvPicPr preferRelativeResize="0"/>
          <p:nvPr/>
        </p:nvPicPr>
        <p:blipFill>
          <a:blip r:embed="rId6">
            <a:alphaModFix/>
          </a:blip>
          <a:stretch>
            <a:fillRect/>
          </a:stretch>
        </p:blipFill>
        <p:spPr>
          <a:xfrm>
            <a:off x="165626" y="2067439"/>
            <a:ext cx="1206124" cy="1206124"/>
          </a:xfrm>
          <a:prstGeom prst="rect">
            <a:avLst/>
          </a:prstGeom>
          <a:noFill/>
          <a:ln>
            <a:noFill/>
          </a:ln>
        </p:spPr>
      </p:pic>
      <p:pic>
        <p:nvPicPr>
          <p:cNvPr id="236" name="Google Shape;236;p35"/>
          <p:cNvPicPr preferRelativeResize="0"/>
          <p:nvPr/>
        </p:nvPicPr>
        <p:blipFill>
          <a:blip r:embed="rId7">
            <a:alphaModFix/>
          </a:blip>
          <a:stretch>
            <a:fillRect/>
          </a:stretch>
        </p:blipFill>
        <p:spPr>
          <a:xfrm>
            <a:off x="211026" y="3548476"/>
            <a:ext cx="1952650" cy="1301449"/>
          </a:xfrm>
          <a:prstGeom prst="rect">
            <a:avLst/>
          </a:prstGeom>
          <a:noFill/>
          <a:ln>
            <a:noFill/>
          </a:ln>
        </p:spPr>
      </p:pic>
      <p:pic>
        <p:nvPicPr>
          <p:cNvPr id="237" name="Google Shape;237;p35"/>
          <p:cNvPicPr preferRelativeResize="0"/>
          <p:nvPr/>
        </p:nvPicPr>
        <p:blipFill>
          <a:blip r:embed="rId8">
            <a:alphaModFix/>
          </a:blip>
          <a:stretch>
            <a:fillRect/>
          </a:stretch>
        </p:blipFill>
        <p:spPr>
          <a:xfrm>
            <a:off x="7765750" y="1945825"/>
            <a:ext cx="1002250" cy="1002250"/>
          </a:xfrm>
          <a:prstGeom prst="rect">
            <a:avLst/>
          </a:prstGeom>
          <a:noFill/>
          <a:ln>
            <a:noFill/>
          </a:ln>
        </p:spPr>
      </p:pic>
      <p:pic>
        <p:nvPicPr>
          <p:cNvPr id="238" name="Google Shape;238;p35"/>
          <p:cNvPicPr preferRelativeResize="0"/>
          <p:nvPr/>
        </p:nvPicPr>
        <p:blipFill>
          <a:blip r:embed="rId9">
            <a:alphaModFix/>
          </a:blip>
          <a:stretch>
            <a:fillRect/>
          </a:stretch>
        </p:blipFill>
        <p:spPr>
          <a:xfrm>
            <a:off x="6203676" y="3773733"/>
            <a:ext cx="850924" cy="850924"/>
          </a:xfrm>
          <a:prstGeom prst="rect">
            <a:avLst/>
          </a:prstGeom>
          <a:noFill/>
          <a:ln>
            <a:noFill/>
          </a:ln>
        </p:spPr>
      </p:pic>
      <p:pic>
        <p:nvPicPr>
          <p:cNvPr id="239" name="Google Shape;239;p35"/>
          <p:cNvPicPr preferRelativeResize="0"/>
          <p:nvPr/>
        </p:nvPicPr>
        <p:blipFill>
          <a:blip r:embed="rId10">
            <a:alphaModFix/>
          </a:blip>
          <a:stretch>
            <a:fillRect/>
          </a:stretch>
        </p:blipFill>
        <p:spPr>
          <a:xfrm>
            <a:off x="1161425" y="1382072"/>
            <a:ext cx="1002250" cy="563765"/>
          </a:xfrm>
          <a:prstGeom prst="rect">
            <a:avLst/>
          </a:prstGeom>
          <a:noFill/>
          <a:ln>
            <a:noFill/>
          </a:ln>
        </p:spPr>
      </p:pic>
      <p:pic>
        <p:nvPicPr>
          <p:cNvPr id="240" name="Google Shape;240;p35"/>
          <p:cNvPicPr preferRelativeResize="0"/>
          <p:nvPr/>
        </p:nvPicPr>
        <p:blipFill>
          <a:blip r:embed="rId11">
            <a:alphaModFix/>
          </a:blip>
          <a:stretch>
            <a:fillRect/>
          </a:stretch>
        </p:blipFill>
        <p:spPr>
          <a:xfrm>
            <a:off x="241380" y="1395646"/>
            <a:ext cx="548700" cy="536604"/>
          </a:xfrm>
          <a:prstGeom prst="rect">
            <a:avLst/>
          </a:prstGeom>
          <a:noFill/>
          <a:ln>
            <a:noFill/>
          </a:ln>
        </p:spPr>
      </p:pic>
      <p:pic>
        <p:nvPicPr>
          <p:cNvPr id="241" name="Google Shape;241;p35"/>
          <p:cNvPicPr preferRelativeResize="0"/>
          <p:nvPr/>
        </p:nvPicPr>
        <p:blipFill>
          <a:blip r:embed="rId12">
            <a:alphaModFix/>
          </a:blip>
          <a:stretch>
            <a:fillRect/>
          </a:stretch>
        </p:blipFill>
        <p:spPr>
          <a:xfrm>
            <a:off x="6346651" y="1170640"/>
            <a:ext cx="2421350" cy="622285"/>
          </a:xfrm>
          <a:prstGeom prst="rect">
            <a:avLst/>
          </a:prstGeom>
          <a:noFill/>
          <a:ln>
            <a:noFill/>
          </a:ln>
        </p:spPr>
      </p:pic>
      <p:pic>
        <p:nvPicPr>
          <p:cNvPr id="242" name="Google Shape;242;p35"/>
          <p:cNvPicPr preferRelativeResize="0"/>
          <p:nvPr/>
        </p:nvPicPr>
        <p:blipFill>
          <a:blip r:embed="rId13">
            <a:alphaModFix/>
          </a:blip>
          <a:stretch>
            <a:fillRect/>
          </a:stretch>
        </p:blipFill>
        <p:spPr>
          <a:xfrm>
            <a:off x="3224412" y="1416775"/>
            <a:ext cx="2309950" cy="2309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Why do we use C++?</a:t>
            </a:r>
            <a:endParaRPr/>
          </a:p>
        </p:txBody>
      </p:sp>
      <p:sp>
        <p:nvSpPr>
          <p:cNvPr id="248" name="Google Shape;24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49" name="Google Shape;249;p36"/>
          <p:cNvSpPr txBox="1"/>
          <p:nvPr/>
        </p:nvSpPr>
        <p:spPr>
          <a:xfrm>
            <a:off x="6144000" y="205625"/>
            <a:ext cx="3000000" cy="43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chemeClr val="accent3"/>
                </a:solidFill>
                <a:latin typeface="Proxima Nova"/>
                <a:ea typeface="Proxima Nova"/>
                <a:cs typeface="Proxima Nova"/>
                <a:sym typeface="Proxima Nova"/>
              </a:rPr>
              <a:t>What is clean code?</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quality?</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Where</a:t>
            </a:r>
            <a:r>
              <a:rPr lang="en-GB" sz="1700">
                <a:solidFill>
                  <a:schemeClr val="accent3"/>
                </a:solidFill>
                <a:latin typeface="Proxima Nova"/>
                <a:ea typeface="Proxima Nova"/>
                <a:cs typeface="Proxima Nova"/>
                <a:sym typeface="Proxima Nova"/>
              </a:rPr>
              <a:t> and </a:t>
            </a:r>
            <a:r>
              <a:rPr lang="en-GB" sz="1700">
                <a:solidFill>
                  <a:srgbClr val="F3F3F3"/>
                </a:solidFill>
                <a:latin typeface="Proxima Nova"/>
                <a:ea typeface="Proxima Nova"/>
                <a:cs typeface="Proxima Nova"/>
                <a:sym typeface="Proxima Nova"/>
              </a:rPr>
              <a:t>why </a:t>
            </a:r>
            <a:r>
              <a:rPr lang="en-GB" sz="1700">
                <a:solidFill>
                  <a:srgbClr val="F3F3F3"/>
                </a:solidFill>
                <a:latin typeface="Proxima Nova"/>
                <a:ea typeface="Proxima Nova"/>
                <a:cs typeface="Proxima Nova"/>
                <a:sym typeface="Proxima Nova"/>
              </a:rPr>
              <a:t>do we use C++?</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performance?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Is clean code actually slower?</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Should we drop clean code for faster code?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700">
                <a:solidFill>
                  <a:schemeClr val="accent3"/>
                </a:solidFill>
                <a:latin typeface="Proxima Nova"/>
                <a:ea typeface="Proxima Nova"/>
                <a:cs typeface="Proxima Nova"/>
                <a:sym typeface="Proxima Nova"/>
              </a:rPr>
              <a:t>Does clean code imply horrible performance?</a:t>
            </a:r>
            <a:endParaRPr sz="1700">
              <a:solidFill>
                <a:schemeClr val="accent3"/>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Because it’s legacy!</a:t>
            </a:r>
            <a:endParaRPr/>
          </a:p>
        </p:txBody>
      </p:sp>
      <p:sp>
        <p:nvSpPr>
          <p:cNvPr id="255" name="Google Shape;25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200000"/>
              </a:lnSpc>
              <a:spcBef>
                <a:spcPts val="0"/>
              </a:spcBef>
              <a:spcAft>
                <a:spcPts val="0"/>
              </a:spcAft>
              <a:buNone/>
            </a:pPr>
            <a:r>
              <a:rPr lang="en-GB" sz="2000"/>
              <a:t>It’s been with us since the 80s</a:t>
            </a:r>
            <a:endParaRPr sz="2000"/>
          </a:p>
          <a:p>
            <a:pPr indent="0" lvl="0" marL="0" rtl="0" algn="l">
              <a:lnSpc>
                <a:spcPct val="200000"/>
              </a:lnSpc>
              <a:spcBef>
                <a:spcPts val="1200"/>
              </a:spcBef>
              <a:spcAft>
                <a:spcPts val="0"/>
              </a:spcAft>
              <a:buNone/>
            </a:pPr>
            <a:r>
              <a:rPr lang="en-GB" sz="2000"/>
              <a:t>Tons of </a:t>
            </a:r>
            <a:r>
              <a:rPr lang="en-GB" sz="2000"/>
              <a:t>(often complex and critical) existing</a:t>
            </a:r>
            <a:r>
              <a:rPr lang="en-GB" sz="2000"/>
              <a:t> code</a:t>
            </a:r>
            <a:endParaRPr sz="2000"/>
          </a:p>
          <a:p>
            <a:pPr indent="0" lvl="0" marL="0" rtl="0" algn="l">
              <a:lnSpc>
                <a:spcPct val="200000"/>
              </a:lnSpc>
              <a:spcBef>
                <a:spcPts val="1200"/>
              </a:spcBef>
              <a:spcAft>
                <a:spcPts val="0"/>
              </a:spcAft>
              <a:buNone/>
            </a:pPr>
            <a:r>
              <a:rPr lang="en-GB" sz="2000"/>
              <a:t>Rewrites rarely make sense even if C++ is not needed</a:t>
            </a:r>
            <a:endParaRPr sz="2000"/>
          </a:p>
          <a:p>
            <a:pPr indent="0" lvl="0" marL="0" rtl="0" algn="l">
              <a:lnSpc>
                <a:spcPct val="200000"/>
              </a:lnSpc>
              <a:spcBef>
                <a:spcPts val="1200"/>
              </a:spcBef>
              <a:spcAft>
                <a:spcPts val="0"/>
              </a:spcAft>
              <a:buNone/>
            </a:pPr>
            <a:r>
              <a:rPr lang="en-GB" sz="2000"/>
              <a:t>	Loss of time</a:t>
            </a:r>
            <a:endParaRPr sz="2000"/>
          </a:p>
          <a:p>
            <a:pPr indent="0" lvl="0" marL="0" rtl="0" algn="l">
              <a:lnSpc>
                <a:spcPct val="200000"/>
              </a:lnSpc>
              <a:spcBef>
                <a:spcPts val="1200"/>
              </a:spcBef>
              <a:spcAft>
                <a:spcPts val="0"/>
              </a:spcAft>
              <a:buNone/>
            </a:pPr>
            <a:r>
              <a:rPr lang="en-GB" sz="2000"/>
              <a:t>	Problem of existing ecosystem</a:t>
            </a:r>
            <a:endParaRPr sz="2000"/>
          </a:p>
          <a:p>
            <a:pPr indent="0" lvl="0" marL="0" rtl="0" algn="l">
              <a:lnSpc>
                <a:spcPct val="200000"/>
              </a:lnSpc>
              <a:spcBef>
                <a:spcPts val="1200"/>
              </a:spcBef>
              <a:spcAft>
                <a:spcPts val="1200"/>
              </a:spcAft>
              <a:buNone/>
            </a:pPr>
            <a:r>
              <a:rPr lang="en-GB" sz="2000"/>
              <a:t>	Problem of knowledge</a:t>
            </a:r>
            <a:endParaRPr sz="2000"/>
          </a:p>
        </p:txBody>
      </p:sp>
      <p:sp>
        <p:nvSpPr>
          <p:cNvPr id="256" name="Google Shape;25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1000"/>
                                        <p:tgtEl>
                                          <p:spTgt spid="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1000"/>
                                        <p:tgtEl>
                                          <p:spTgt spid="2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animEffect filter="fade" transition="in">
                                      <p:cBhvr>
                                        <p:cTn dur="1000"/>
                                        <p:tgtEl>
                                          <p:spTgt spid="2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animEffect filter="fade" transition="in">
                                      <p:cBhvr>
                                        <p:cTn dur="1000"/>
                                        <p:tgtEl>
                                          <p:spTgt spid="2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animEffect filter="fade" transition="in">
                                      <p:cBhvr>
                                        <p:cTn dur="1000"/>
                                        <p:tgtEl>
                                          <p:spTgt spid="25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 is also evolving!</a:t>
            </a:r>
            <a:endParaRPr/>
          </a:p>
        </p:txBody>
      </p:sp>
      <p:sp>
        <p:nvSpPr>
          <p:cNvPr id="262" name="Google Shape;26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Since C++11, stable and steady evolution</a:t>
            </a:r>
            <a:endParaRPr sz="2000"/>
          </a:p>
          <a:p>
            <a:pPr indent="0" lvl="0" marL="0" rtl="0" algn="l">
              <a:lnSpc>
                <a:spcPct val="200000"/>
              </a:lnSpc>
              <a:spcBef>
                <a:spcPts val="1200"/>
              </a:spcBef>
              <a:spcAft>
                <a:spcPts val="0"/>
              </a:spcAft>
              <a:buNone/>
            </a:pPr>
            <a:r>
              <a:rPr lang="en-GB" sz="2000"/>
              <a:t>A new standard every 3 years</a:t>
            </a:r>
            <a:endParaRPr sz="2000"/>
          </a:p>
          <a:p>
            <a:pPr indent="0" lvl="0" marL="0" rtl="0" algn="l">
              <a:lnSpc>
                <a:spcPct val="200000"/>
              </a:lnSpc>
              <a:spcBef>
                <a:spcPts val="1200"/>
              </a:spcBef>
              <a:spcAft>
                <a:spcPts val="0"/>
              </a:spcAft>
              <a:buNone/>
            </a:pPr>
            <a:r>
              <a:rPr lang="en-GB" sz="2000"/>
              <a:t>Safer and more expressive code</a:t>
            </a:r>
            <a:endParaRPr sz="2000"/>
          </a:p>
          <a:p>
            <a:pPr indent="0" lvl="0" marL="0" rtl="0" algn="l">
              <a:lnSpc>
                <a:spcPct val="200000"/>
              </a:lnSpc>
              <a:spcBef>
                <a:spcPts val="1200"/>
              </a:spcBef>
              <a:spcAft>
                <a:spcPts val="1200"/>
              </a:spcAft>
              <a:buNone/>
            </a:pPr>
            <a:r>
              <a:t/>
            </a:r>
            <a:endParaRPr sz="2000"/>
          </a:p>
        </p:txBody>
      </p:sp>
      <p:sp>
        <p:nvSpPr>
          <p:cNvPr id="263" name="Google Shape;26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64" name="Google Shape;264;p38"/>
          <p:cNvSpPr/>
          <p:nvPr/>
        </p:nvSpPr>
        <p:spPr>
          <a:xfrm>
            <a:off x="6379200" y="3352075"/>
            <a:ext cx="2453100" cy="1216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chemeClr val="accent3"/>
                </a:solidFill>
                <a:latin typeface="Proxima Nova"/>
                <a:ea typeface="Proxima Nova"/>
                <a:cs typeface="Proxima Nova"/>
                <a:sym typeface="Proxima Nova"/>
              </a:rPr>
              <a:t>Not owned by a single corporation!</a:t>
            </a:r>
            <a:endParaRPr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Effect filter="fade" transition="in">
                                      <p:cBhvr>
                                        <p:cTn dur="1000"/>
                                        <p:tgtEl>
                                          <p:spTgt spid="2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Effect filter="fade" transition="in">
                                      <p:cBhvr>
                                        <p:cTn dur="1000"/>
                                        <p:tgtEl>
                                          <p:spTgt spid="2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Effect filter="fade" transition="in">
                                      <p:cBhvr>
                                        <p:cTn dur="1000"/>
                                        <p:tgtEl>
                                          <p:spTgt spid="2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animEffect filter="fade" transition="in">
                                      <p:cBhvr>
                                        <p:cTn dur="1000"/>
                                        <p:tgtEl>
                                          <p:spTgt spid="2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 has </a:t>
            </a:r>
            <a:r>
              <a:rPr lang="en-GB"/>
              <a:t>an economic </a:t>
            </a:r>
            <a:r>
              <a:rPr lang="en-GB"/>
              <a:t>advantage!</a:t>
            </a:r>
            <a:endParaRPr/>
          </a:p>
        </p:txBody>
      </p:sp>
      <p:sp>
        <p:nvSpPr>
          <p:cNvPr id="270" name="Google Shape;27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en-GB" sz="1550"/>
              <a:t>It’s fast!</a:t>
            </a:r>
            <a:endParaRPr sz="1550"/>
          </a:p>
          <a:p>
            <a:pPr indent="0" lvl="0" marL="0" rtl="0" algn="l">
              <a:lnSpc>
                <a:spcPct val="190000"/>
              </a:lnSpc>
              <a:spcBef>
                <a:spcPts val="1200"/>
              </a:spcBef>
              <a:spcAft>
                <a:spcPts val="0"/>
              </a:spcAft>
              <a:buSzPts val="688"/>
              <a:buNone/>
            </a:pPr>
            <a:r>
              <a:rPr lang="en-GB" sz="1550"/>
              <a:t>	Good for performance critical apps!</a:t>
            </a:r>
            <a:endParaRPr sz="1550"/>
          </a:p>
          <a:p>
            <a:pPr indent="0" lvl="0" marL="0" rtl="0" algn="l">
              <a:lnSpc>
                <a:spcPct val="100000"/>
              </a:lnSpc>
              <a:spcBef>
                <a:spcPts val="1200"/>
              </a:spcBef>
              <a:spcAft>
                <a:spcPts val="0"/>
              </a:spcAft>
              <a:buSzPts val="688"/>
              <a:buNone/>
            </a:pPr>
            <a:r>
              <a:rPr lang="en-GB" sz="1550"/>
              <a:t>It use</a:t>
            </a:r>
            <a:r>
              <a:rPr lang="en-GB" sz="1550"/>
              <a:t>s</a:t>
            </a:r>
            <a:r>
              <a:rPr lang="en-GB" sz="1550"/>
              <a:t> little space!</a:t>
            </a:r>
            <a:endParaRPr sz="1550"/>
          </a:p>
          <a:p>
            <a:pPr indent="0" lvl="0" marL="0" rtl="0" algn="l">
              <a:lnSpc>
                <a:spcPct val="100000"/>
              </a:lnSpc>
              <a:spcBef>
                <a:spcPts val="1200"/>
              </a:spcBef>
              <a:spcAft>
                <a:spcPts val="0"/>
              </a:spcAft>
              <a:buSzPts val="688"/>
              <a:buNone/>
            </a:pPr>
            <a:r>
              <a:rPr lang="en-GB" sz="1550"/>
              <a:t>	Good for embedded</a:t>
            </a:r>
            <a:endParaRPr sz="1550"/>
          </a:p>
          <a:p>
            <a:pPr indent="0" lvl="0" marL="0" rtl="0" algn="l">
              <a:lnSpc>
                <a:spcPct val="190000"/>
              </a:lnSpc>
              <a:spcBef>
                <a:spcPts val="1200"/>
              </a:spcBef>
              <a:spcAft>
                <a:spcPts val="0"/>
              </a:spcAft>
              <a:buSzPts val="688"/>
              <a:buNone/>
            </a:pPr>
            <a:r>
              <a:rPr lang="en-GB" sz="1550"/>
              <a:t>	For anything that has to be distributed</a:t>
            </a:r>
            <a:endParaRPr sz="1550"/>
          </a:p>
          <a:p>
            <a:pPr indent="0" lvl="0" marL="0" rtl="0" algn="l">
              <a:lnSpc>
                <a:spcPct val="100000"/>
              </a:lnSpc>
              <a:spcBef>
                <a:spcPts val="1200"/>
              </a:spcBef>
              <a:spcAft>
                <a:spcPts val="0"/>
              </a:spcAft>
              <a:buSzPts val="688"/>
              <a:buNone/>
            </a:pPr>
            <a:r>
              <a:rPr lang="en-GB" sz="1550"/>
              <a:t>Consumes less energy!</a:t>
            </a:r>
            <a:endParaRPr sz="1550"/>
          </a:p>
          <a:p>
            <a:pPr indent="0" lvl="0" marL="0" rtl="0" algn="l">
              <a:lnSpc>
                <a:spcPct val="190000"/>
              </a:lnSpc>
              <a:spcBef>
                <a:spcPts val="1200"/>
              </a:spcBef>
              <a:spcAft>
                <a:spcPts val="1200"/>
              </a:spcAft>
              <a:buSzPts val="688"/>
              <a:buNone/>
            </a:pPr>
            <a:r>
              <a:rPr lang="en-GB" sz="1550"/>
              <a:t>	Good for everyone!</a:t>
            </a:r>
            <a:br>
              <a:rPr lang="en-GB" sz="1550"/>
            </a:br>
            <a:endParaRPr sz="1550"/>
          </a:p>
        </p:txBody>
      </p:sp>
      <p:sp>
        <p:nvSpPr>
          <p:cNvPr id="271" name="Google Shape;27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2" name="Google Shape;272;p39"/>
          <p:cNvPicPr preferRelativeResize="0"/>
          <p:nvPr/>
        </p:nvPicPr>
        <p:blipFill>
          <a:blip r:embed="rId3">
            <a:alphaModFix/>
          </a:blip>
          <a:stretch>
            <a:fillRect/>
          </a:stretch>
        </p:blipFill>
        <p:spPr>
          <a:xfrm>
            <a:off x="5000102" y="1114350"/>
            <a:ext cx="3832200" cy="3492649"/>
          </a:xfrm>
          <a:prstGeom prst="rect">
            <a:avLst/>
          </a:prstGeom>
          <a:noFill/>
          <a:ln>
            <a:noFill/>
          </a:ln>
        </p:spPr>
      </p:pic>
      <p:sp>
        <p:nvSpPr>
          <p:cNvPr id="273" name="Google Shape;273;p39"/>
          <p:cNvSpPr/>
          <p:nvPr/>
        </p:nvSpPr>
        <p:spPr>
          <a:xfrm>
            <a:off x="3260700" y="1765925"/>
            <a:ext cx="2622600" cy="2162700"/>
          </a:xfrm>
          <a:prstGeom prst="heart">
            <a:avLst/>
          </a:prstGeom>
          <a:solidFill>
            <a:srgbClr val="659A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latin typeface="Proxima Nova"/>
                <a:ea typeface="Proxima Nova"/>
                <a:cs typeface="Proxima Nova"/>
                <a:sym typeface="Proxima Nova"/>
              </a:rPr>
              <a:t>C++ is performant</a:t>
            </a:r>
            <a:endParaRPr sz="25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1000"/>
                                        <p:tgtEl>
                                          <p:spTgt spid="2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4" st="4"/>
                                            </p:txEl>
                                          </p:spTgt>
                                        </p:tgtEl>
                                        <p:attrNameLst>
                                          <p:attrName>style.visibility</p:attrName>
                                        </p:attrNameLst>
                                      </p:cBhvr>
                                      <p:to>
                                        <p:strVal val="visible"/>
                                      </p:to>
                                    </p:set>
                                    <p:animEffect filter="fade" transition="in">
                                      <p:cBhvr>
                                        <p:cTn dur="1000"/>
                                        <p:tgtEl>
                                          <p:spTgt spid="2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5" st="5"/>
                                            </p:txEl>
                                          </p:spTgt>
                                        </p:tgtEl>
                                        <p:attrNameLst>
                                          <p:attrName>style.visibility</p:attrName>
                                        </p:attrNameLst>
                                      </p:cBhvr>
                                      <p:to>
                                        <p:strVal val="visible"/>
                                      </p:to>
                                    </p:set>
                                    <p:animEffect filter="fade" transition="in">
                                      <p:cBhvr>
                                        <p:cTn dur="1000"/>
                                        <p:tgtEl>
                                          <p:spTgt spid="2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6" st="6"/>
                                            </p:txEl>
                                          </p:spTgt>
                                        </p:tgtEl>
                                        <p:attrNameLst>
                                          <p:attrName>style.visibility</p:attrName>
                                        </p:attrNameLst>
                                      </p:cBhvr>
                                      <p:to>
                                        <p:strVal val="visible"/>
                                      </p:to>
                                    </p:set>
                                    <p:animEffect filter="fade" transition="in">
                                      <p:cBhvr>
                                        <p:cTn dur="1000"/>
                                        <p:tgtEl>
                                          <p:spTgt spid="2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510450" y="2057400"/>
            <a:ext cx="40614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What is software performance?</a:t>
            </a:r>
            <a:endParaRPr/>
          </a:p>
        </p:txBody>
      </p:sp>
      <p:sp>
        <p:nvSpPr>
          <p:cNvPr id="279" name="Google Shape;27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80" name="Google Shape;280;p40"/>
          <p:cNvSpPr txBox="1"/>
          <p:nvPr/>
        </p:nvSpPr>
        <p:spPr>
          <a:xfrm>
            <a:off x="6144000" y="205625"/>
            <a:ext cx="3000000" cy="43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chemeClr val="accent3"/>
                </a:solidFill>
                <a:latin typeface="Proxima Nova"/>
                <a:ea typeface="Proxima Nova"/>
                <a:cs typeface="Proxima Nova"/>
                <a:sym typeface="Proxima Nova"/>
              </a:rPr>
              <a:t>What is clean code?</a:t>
            </a:r>
            <a:endParaRPr sz="1700">
              <a:solidFill>
                <a:srgbClr val="F3F3F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quality?</a:t>
            </a:r>
            <a:endParaRPr sz="1700">
              <a:solidFill>
                <a:schemeClr val="accent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Where and why do we use C++?</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rgbClr val="F3F3F3"/>
                </a:solidFill>
                <a:latin typeface="Proxima Nova"/>
                <a:ea typeface="Proxima Nova"/>
                <a:cs typeface="Proxima Nova"/>
                <a:sym typeface="Proxima Nova"/>
              </a:rPr>
              <a:t>What is software performance?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Is clean code actually slower?</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Should we drop clean code for faster code?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700">
                <a:solidFill>
                  <a:schemeClr val="accent3"/>
                </a:solidFill>
                <a:latin typeface="Proxima Nova"/>
                <a:ea typeface="Proxima Nova"/>
                <a:cs typeface="Proxima Nova"/>
                <a:sym typeface="Proxima Nova"/>
              </a:rPr>
              <a:t>Does clean code imply horrible performance?</a:t>
            </a:r>
            <a:endParaRPr sz="1700">
              <a:solidFill>
                <a:schemeClr val="accent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Performance is…</a:t>
            </a:r>
            <a:endParaRPr/>
          </a:p>
        </p:txBody>
      </p:sp>
      <p:sp>
        <p:nvSpPr>
          <p:cNvPr id="286" name="Google Shape;28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A non-functional characteristic</a:t>
            </a:r>
            <a:endParaRPr sz="2000"/>
          </a:p>
          <a:p>
            <a:pPr indent="0" lvl="0" marL="0" rtl="0" algn="l">
              <a:lnSpc>
                <a:spcPct val="200000"/>
              </a:lnSpc>
              <a:spcBef>
                <a:spcPts val="1200"/>
              </a:spcBef>
              <a:spcAft>
                <a:spcPts val="0"/>
              </a:spcAft>
              <a:buNone/>
            </a:pPr>
            <a:r>
              <a:rPr lang="en-GB" sz="2000"/>
              <a:t>A n</a:t>
            </a:r>
            <a:r>
              <a:rPr lang="en-GB" sz="2000"/>
              <a:t>on-functional requirement</a:t>
            </a:r>
            <a:endParaRPr sz="2000"/>
          </a:p>
          <a:p>
            <a:pPr indent="0" lvl="0" marL="0" rtl="0" algn="l">
              <a:lnSpc>
                <a:spcPct val="200000"/>
              </a:lnSpc>
              <a:spcBef>
                <a:spcPts val="1200"/>
              </a:spcBef>
              <a:spcAft>
                <a:spcPts val="0"/>
              </a:spcAft>
              <a:buNone/>
            </a:pPr>
            <a:r>
              <a:rPr lang="en-GB" sz="2000"/>
              <a:t>A metric of efficiency</a:t>
            </a:r>
            <a:endParaRPr sz="2000"/>
          </a:p>
          <a:p>
            <a:pPr indent="0" lvl="0" marL="0" rtl="0" algn="l">
              <a:lnSpc>
                <a:spcPct val="200000"/>
              </a:lnSpc>
              <a:spcBef>
                <a:spcPts val="1200"/>
              </a:spcBef>
              <a:spcAft>
                <a:spcPts val="1200"/>
              </a:spcAft>
              <a:buNone/>
            </a:pPr>
            <a:r>
              <a:rPr lang="en-GB" sz="2000"/>
              <a:t>Like quality, nothing specific as a term</a:t>
            </a:r>
            <a:endParaRPr sz="2000"/>
          </a:p>
        </p:txBody>
      </p:sp>
      <p:sp>
        <p:nvSpPr>
          <p:cNvPr id="287" name="Google Shape;28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Effect filter="fade" transition="in">
                                      <p:cBhvr>
                                        <p:cTn dur="1000"/>
                                        <p:tgtEl>
                                          <p:spTgt spid="2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Effect filter="fade" transition="in">
                                      <p:cBhvr>
                                        <p:cTn dur="1000"/>
                                        <p:tgtEl>
                                          <p:spTgt spid="2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Effect filter="fade" transition="in">
                                      <p:cBhvr>
                                        <p:cTn dur="1000"/>
                                        <p:tgtEl>
                                          <p:spTgt spid="2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Effect filter="fade" transition="in">
                                      <p:cBhvr>
                                        <p:cTn dur="1000"/>
                                        <p:tgtEl>
                                          <p:spTgt spid="2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Sufficient performance</a:t>
            </a:r>
            <a:r>
              <a:rPr lang="en-GB"/>
              <a:t> ensures that the software can achieve its functional requirements in a reasonable timespan</a:t>
            </a:r>
            <a:endParaRPr/>
          </a:p>
        </p:txBody>
      </p:sp>
      <p:sp>
        <p:nvSpPr>
          <p:cNvPr id="293" name="Google Shape;29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Different aspects of software performance</a:t>
            </a:r>
            <a:endParaRPr/>
          </a:p>
        </p:txBody>
      </p:sp>
      <p:sp>
        <p:nvSpPr>
          <p:cNvPr id="299" name="Google Shape;299;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200000"/>
              </a:lnSpc>
              <a:spcBef>
                <a:spcPts val="0"/>
              </a:spcBef>
              <a:spcAft>
                <a:spcPts val="0"/>
              </a:spcAft>
              <a:buNone/>
            </a:pPr>
            <a:r>
              <a:rPr b="1" lang="en-GB" sz="2000"/>
              <a:t>Response time</a:t>
            </a:r>
            <a:r>
              <a:rPr lang="en-GB" sz="2000"/>
              <a:t>: how fast it responds</a:t>
            </a:r>
            <a:endParaRPr sz="2000"/>
          </a:p>
          <a:p>
            <a:pPr indent="0" lvl="0" marL="0" rtl="0" algn="l">
              <a:lnSpc>
                <a:spcPct val="200000"/>
              </a:lnSpc>
              <a:spcBef>
                <a:spcPts val="1200"/>
              </a:spcBef>
              <a:spcAft>
                <a:spcPts val="0"/>
              </a:spcAft>
              <a:buNone/>
            </a:pPr>
            <a:r>
              <a:rPr b="1" lang="en-GB" sz="2000"/>
              <a:t>Throughput:</a:t>
            </a:r>
            <a:r>
              <a:rPr lang="en-GB" sz="2000"/>
              <a:t> how many requests it can handle</a:t>
            </a:r>
            <a:endParaRPr sz="2000"/>
          </a:p>
          <a:p>
            <a:pPr indent="0" lvl="0" marL="0" rtl="0" algn="l">
              <a:lnSpc>
                <a:spcPct val="200000"/>
              </a:lnSpc>
              <a:spcBef>
                <a:spcPts val="1200"/>
              </a:spcBef>
              <a:spcAft>
                <a:spcPts val="0"/>
              </a:spcAft>
              <a:buNone/>
            </a:pPr>
            <a:r>
              <a:rPr b="1" lang="en-GB" sz="2000"/>
              <a:t>Resource utilization</a:t>
            </a:r>
            <a:r>
              <a:rPr lang="en-GB" sz="2000"/>
              <a:t>: how efficiently it uses system resources</a:t>
            </a:r>
            <a:endParaRPr b="1" sz="2000"/>
          </a:p>
          <a:p>
            <a:pPr indent="0" lvl="0" marL="0" rtl="0" algn="l">
              <a:lnSpc>
                <a:spcPct val="200000"/>
              </a:lnSpc>
              <a:spcBef>
                <a:spcPts val="1200"/>
              </a:spcBef>
              <a:spcAft>
                <a:spcPts val="0"/>
              </a:spcAft>
              <a:buNone/>
            </a:pPr>
            <a:r>
              <a:rPr b="1" lang="en-GB" sz="2000"/>
              <a:t>Scalability</a:t>
            </a:r>
            <a:r>
              <a:rPr lang="en-GB" sz="2000"/>
              <a:t>: ability to maintain performance levels as the workload increases</a:t>
            </a:r>
            <a:endParaRPr sz="2000"/>
          </a:p>
          <a:p>
            <a:pPr indent="0" lvl="0" marL="0" rtl="0" algn="l">
              <a:lnSpc>
                <a:spcPct val="200000"/>
              </a:lnSpc>
              <a:spcBef>
                <a:spcPts val="1200"/>
              </a:spcBef>
              <a:spcAft>
                <a:spcPts val="0"/>
              </a:spcAft>
              <a:buNone/>
            </a:pPr>
            <a:r>
              <a:rPr b="1" lang="en-GB" sz="2000"/>
              <a:t>Capacity</a:t>
            </a:r>
            <a:r>
              <a:rPr lang="en-GB" sz="2000"/>
              <a:t>: maximum load or number of users before severe performance degradation</a:t>
            </a:r>
            <a:endParaRPr sz="2000"/>
          </a:p>
          <a:p>
            <a:pPr indent="0" lvl="0" marL="0" rtl="0" algn="l">
              <a:lnSpc>
                <a:spcPct val="200000"/>
              </a:lnSpc>
              <a:spcBef>
                <a:spcPts val="1200"/>
              </a:spcBef>
              <a:spcAft>
                <a:spcPts val="1200"/>
              </a:spcAft>
              <a:buNone/>
            </a:pPr>
            <a:r>
              <a:rPr b="1" lang="en-GB" sz="2000"/>
              <a:t>Stability</a:t>
            </a:r>
            <a:r>
              <a:rPr lang="en-GB" sz="2000"/>
              <a:t>: ability to perform consistently over time without crashes, memory leaks, or other issues</a:t>
            </a:r>
            <a:endParaRPr sz="2000"/>
          </a:p>
        </p:txBody>
      </p:sp>
      <p:sp>
        <p:nvSpPr>
          <p:cNvPr id="300" name="Google Shape;30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animEffect filter="fade" transition="in">
                                      <p:cBhvr>
                                        <p:cTn dur="1000"/>
                                        <p:tgtEl>
                                          <p:spTgt spid="2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1" st="1"/>
                                            </p:txEl>
                                          </p:spTgt>
                                        </p:tgtEl>
                                        <p:attrNameLst>
                                          <p:attrName>style.visibility</p:attrName>
                                        </p:attrNameLst>
                                      </p:cBhvr>
                                      <p:to>
                                        <p:strVal val="visible"/>
                                      </p:to>
                                    </p:set>
                                    <p:animEffect filter="fade" transition="in">
                                      <p:cBhvr>
                                        <p:cTn dur="1000"/>
                                        <p:tgtEl>
                                          <p:spTgt spid="2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2" st="2"/>
                                            </p:txEl>
                                          </p:spTgt>
                                        </p:tgtEl>
                                        <p:attrNameLst>
                                          <p:attrName>style.visibility</p:attrName>
                                        </p:attrNameLst>
                                      </p:cBhvr>
                                      <p:to>
                                        <p:strVal val="visible"/>
                                      </p:to>
                                    </p:set>
                                    <p:animEffect filter="fade" transition="in">
                                      <p:cBhvr>
                                        <p:cTn dur="1000"/>
                                        <p:tgtEl>
                                          <p:spTgt spid="2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3" st="3"/>
                                            </p:txEl>
                                          </p:spTgt>
                                        </p:tgtEl>
                                        <p:attrNameLst>
                                          <p:attrName>style.visibility</p:attrName>
                                        </p:attrNameLst>
                                      </p:cBhvr>
                                      <p:to>
                                        <p:strVal val="visible"/>
                                      </p:to>
                                    </p:set>
                                    <p:animEffect filter="fade" transition="in">
                                      <p:cBhvr>
                                        <p:cTn dur="1000"/>
                                        <p:tgtEl>
                                          <p:spTgt spid="2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4" st="4"/>
                                            </p:txEl>
                                          </p:spTgt>
                                        </p:tgtEl>
                                        <p:attrNameLst>
                                          <p:attrName>style.visibility</p:attrName>
                                        </p:attrNameLst>
                                      </p:cBhvr>
                                      <p:to>
                                        <p:strVal val="visible"/>
                                      </p:to>
                                    </p:set>
                                    <p:animEffect filter="fade" transition="in">
                                      <p:cBhvr>
                                        <p:cTn dur="1000"/>
                                        <p:tgtEl>
                                          <p:spTgt spid="2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5" st="5"/>
                                            </p:txEl>
                                          </p:spTgt>
                                        </p:tgtEl>
                                        <p:attrNameLst>
                                          <p:attrName>style.visibility</p:attrName>
                                        </p:attrNameLst>
                                      </p:cBhvr>
                                      <p:to>
                                        <p:strVal val="visible"/>
                                      </p:to>
                                    </p:set>
                                    <p:animEffect filter="fade" transition="in">
                                      <p:cBhvr>
                                        <p:cTn dur="1000"/>
                                        <p:tgtEl>
                                          <p:spTgt spid="29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this talk?</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i="1" lang="en-GB"/>
              <a:t>Why clean code is not the norm</a:t>
            </a:r>
            <a:r>
              <a:rPr lang="en-GB"/>
              <a:t> (C++OnSea2023) lead to some discussions</a:t>
            </a:r>
            <a:endParaRPr/>
          </a:p>
          <a:p>
            <a:pPr indent="0" lvl="0" marL="0" rtl="0" algn="l">
              <a:lnSpc>
                <a:spcPct val="200000"/>
              </a:lnSpc>
              <a:spcBef>
                <a:spcPts val="1200"/>
              </a:spcBef>
              <a:spcAft>
                <a:spcPts val="0"/>
              </a:spcAft>
              <a:buNone/>
            </a:pPr>
            <a:r>
              <a:rPr lang="en-GB"/>
              <a:t>I don’t like absolutes but too many people talk in absolutes</a:t>
            </a:r>
            <a:endParaRPr/>
          </a:p>
          <a:p>
            <a:pPr indent="0" lvl="0" marL="0" rtl="0" algn="l">
              <a:lnSpc>
                <a:spcPct val="200000"/>
              </a:lnSpc>
              <a:spcBef>
                <a:spcPts val="1200"/>
              </a:spcBef>
              <a:spcAft>
                <a:spcPts val="1200"/>
              </a:spcAft>
              <a:buNone/>
            </a:pPr>
            <a:r>
              <a:rPr lang="en-GB"/>
              <a:t>I think engineering is more nuanced</a:t>
            </a:r>
            <a:endParaRPr/>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What is runtime performance?</a:t>
            </a:r>
            <a:endParaRPr/>
          </a:p>
        </p:txBody>
      </p:sp>
      <p:sp>
        <p:nvSpPr>
          <p:cNvPr id="306" name="Google Shape;30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Runtime performance == Execution speed?</a:t>
            </a:r>
            <a:endParaRPr/>
          </a:p>
        </p:txBody>
      </p:sp>
      <p:sp>
        <p:nvSpPr>
          <p:cNvPr id="312" name="Google Shape;31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200000"/>
              </a:lnSpc>
              <a:spcBef>
                <a:spcPts val="0"/>
              </a:spcBef>
              <a:spcAft>
                <a:spcPts val="0"/>
              </a:spcAft>
              <a:buNone/>
            </a:pPr>
            <a:r>
              <a:rPr lang="en-GB" sz="2000"/>
              <a:t>It’s mostly about execution speed</a:t>
            </a:r>
            <a:endParaRPr sz="2000"/>
          </a:p>
          <a:p>
            <a:pPr indent="0" lvl="0" marL="0" rtl="0" algn="l">
              <a:lnSpc>
                <a:spcPct val="200000"/>
              </a:lnSpc>
              <a:spcBef>
                <a:spcPts val="1200"/>
              </a:spcBef>
              <a:spcAft>
                <a:spcPts val="0"/>
              </a:spcAft>
              <a:buNone/>
            </a:pPr>
            <a:r>
              <a:rPr lang="en-GB" sz="2000"/>
              <a:t>It’s not only about algorithmic complexity</a:t>
            </a:r>
            <a:endParaRPr sz="2000"/>
          </a:p>
          <a:p>
            <a:pPr indent="0" lvl="0" marL="0" rtl="0" algn="l">
              <a:lnSpc>
                <a:spcPct val="200000"/>
              </a:lnSpc>
              <a:spcBef>
                <a:spcPts val="1200"/>
              </a:spcBef>
              <a:spcAft>
                <a:spcPts val="0"/>
              </a:spcAft>
              <a:buNone/>
            </a:pPr>
            <a:r>
              <a:rPr lang="en-GB" sz="2000"/>
              <a:t>Language is important</a:t>
            </a:r>
            <a:endParaRPr sz="2000"/>
          </a:p>
          <a:p>
            <a:pPr indent="0" lvl="0" marL="0" rtl="0" algn="l">
              <a:lnSpc>
                <a:spcPct val="200000"/>
              </a:lnSpc>
              <a:spcBef>
                <a:spcPts val="1200"/>
              </a:spcBef>
              <a:spcAft>
                <a:spcPts val="0"/>
              </a:spcAft>
              <a:buNone/>
            </a:pPr>
            <a:r>
              <a:rPr lang="en-GB" sz="2000"/>
              <a:t>Layers of abstractions can matter a lot</a:t>
            </a:r>
            <a:endParaRPr sz="2000"/>
          </a:p>
          <a:p>
            <a:pPr indent="0" lvl="0" marL="0" rtl="0" algn="l">
              <a:lnSpc>
                <a:spcPct val="200000"/>
              </a:lnSpc>
              <a:spcBef>
                <a:spcPts val="1200"/>
              </a:spcBef>
              <a:spcAft>
                <a:spcPts val="1200"/>
              </a:spcAft>
              <a:buNone/>
            </a:pPr>
            <a:r>
              <a:rPr lang="en-GB" sz="2000"/>
              <a:t>If neglected, other aspects will suffer</a:t>
            </a:r>
            <a:endParaRPr sz="2000"/>
          </a:p>
        </p:txBody>
      </p:sp>
      <p:sp>
        <p:nvSpPr>
          <p:cNvPr id="313" name="Google Shape;31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1000"/>
                                        <p:tgtEl>
                                          <p:spTgt spid="3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animEffect filter="fade" transition="in">
                                      <p:cBhvr>
                                        <p:cTn dur="1000"/>
                                        <p:tgtEl>
                                          <p:spTgt spid="3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animEffect filter="fade" transition="in">
                                      <p:cBhvr>
                                        <p:cTn dur="1000"/>
                                        <p:tgtEl>
                                          <p:spTgt spid="3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animEffect filter="fade" transition="in">
                                      <p:cBhvr>
                                        <p:cTn dur="1000"/>
                                        <p:tgtEl>
                                          <p:spTgt spid="3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4" st="4"/>
                                            </p:txEl>
                                          </p:spTgt>
                                        </p:tgtEl>
                                        <p:attrNameLst>
                                          <p:attrName>style.visibility</p:attrName>
                                        </p:attrNameLst>
                                      </p:cBhvr>
                                      <p:to>
                                        <p:strVal val="visible"/>
                                      </p:to>
                                    </p:set>
                                    <p:animEffect filter="fade" transition="in">
                                      <p:cBhvr>
                                        <p:cTn dur="1000"/>
                                        <p:tgtEl>
                                          <p:spTgt spid="31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Are there other kinds of performance?</a:t>
            </a:r>
            <a:endParaRPr/>
          </a:p>
        </p:txBody>
      </p:sp>
      <p:sp>
        <p:nvSpPr>
          <p:cNvPr id="319" name="Google Shape;319;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Load performance &amp; reliability</a:t>
            </a:r>
            <a:endParaRPr sz="2000"/>
          </a:p>
          <a:p>
            <a:pPr indent="0" lvl="0" marL="0" rtl="0" algn="l">
              <a:lnSpc>
                <a:spcPct val="200000"/>
              </a:lnSpc>
              <a:spcBef>
                <a:spcPts val="1200"/>
              </a:spcBef>
              <a:spcAft>
                <a:spcPts val="0"/>
              </a:spcAft>
              <a:buNone/>
            </a:pPr>
            <a:r>
              <a:rPr lang="en-GB" sz="2000"/>
              <a:t>Scalability &amp; efficiency</a:t>
            </a:r>
            <a:endParaRPr sz="2000"/>
          </a:p>
          <a:p>
            <a:pPr indent="0" lvl="0" marL="0" rtl="0" algn="l">
              <a:lnSpc>
                <a:spcPct val="200000"/>
              </a:lnSpc>
              <a:spcBef>
                <a:spcPts val="1200"/>
              </a:spcBef>
              <a:spcAft>
                <a:spcPts val="1200"/>
              </a:spcAft>
              <a:buNone/>
            </a:pPr>
            <a:r>
              <a:rPr lang="en-GB" sz="2000"/>
              <a:t>Startup time</a:t>
            </a:r>
            <a:endParaRPr sz="2000"/>
          </a:p>
        </p:txBody>
      </p:sp>
      <p:sp>
        <p:nvSpPr>
          <p:cNvPr id="320" name="Google Shape;32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animEffect filter="fade" transition="in">
                                      <p:cBhvr>
                                        <p:cTn dur="1000"/>
                                        <p:tgtEl>
                                          <p:spTgt spid="3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animEffect filter="fade" transition="in">
                                      <p:cBhvr>
                                        <p:cTn dur="1000"/>
                                        <p:tgtEl>
                                          <p:spTgt spid="3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animEffect filter="fade" transition="in">
                                      <p:cBhvr>
                                        <p:cTn dur="1000"/>
                                        <p:tgtEl>
                                          <p:spTgt spid="31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type="title"/>
          </p:nvPr>
        </p:nvSpPr>
        <p:spPr>
          <a:xfrm>
            <a:off x="510450" y="2057400"/>
            <a:ext cx="46227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Is clean code actually slower?</a:t>
            </a:r>
            <a:endParaRPr/>
          </a:p>
        </p:txBody>
      </p:sp>
      <p:sp>
        <p:nvSpPr>
          <p:cNvPr id="326" name="Google Shape;32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27" name="Google Shape;327;p47"/>
          <p:cNvSpPr txBox="1"/>
          <p:nvPr/>
        </p:nvSpPr>
        <p:spPr>
          <a:xfrm>
            <a:off x="6144000" y="205625"/>
            <a:ext cx="3000000" cy="43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chemeClr val="accent3"/>
                </a:solidFill>
                <a:latin typeface="Proxima Nova"/>
                <a:ea typeface="Proxima Nova"/>
                <a:cs typeface="Proxima Nova"/>
                <a:sym typeface="Proxima Nova"/>
              </a:rPr>
              <a:t>What is clean code?</a:t>
            </a:r>
            <a:endParaRPr sz="1700">
              <a:solidFill>
                <a:srgbClr val="F3F3F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quality?</a:t>
            </a:r>
            <a:endParaRPr sz="1700">
              <a:solidFill>
                <a:schemeClr val="accent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Where and why do we use C++?</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performance?</a:t>
            </a:r>
            <a:endParaRPr sz="1700">
              <a:solidFill>
                <a:schemeClr val="accent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rgbClr val="F3F3F3"/>
                </a:solidFill>
                <a:latin typeface="Proxima Nova"/>
                <a:ea typeface="Proxima Nova"/>
                <a:cs typeface="Proxima Nova"/>
                <a:sym typeface="Proxima Nova"/>
              </a:rPr>
              <a:t>Is clean code actually slower?</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Should we drop clean code for faster code?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700">
                <a:solidFill>
                  <a:schemeClr val="accent3"/>
                </a:solidFill>
                <a:latin typeface="Proxima Nova"/>
                <a:ea typeface="Proxima Nova"/>
                <a:cs typeface="Proxima Nova"/>
                <a:sym typeface="Proxima Nova"/>
              </a:rPr>
              <a:t>Does clean code imply horrible performance?</a:t>
            </a:r>
            <a:endParaRPr sz="1700">
              <a:solidFill>
                <a:schemeClr val="accent3"/>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Clean code is actually slower</a:t>
            </a:r>
            <a:br>
              <a:rPr lang="en-GB"/>
            </a:br>
            <a:endParaRPr/>
          </a:p>
        </p:txBody>
      </p:sp>
      <p:sp>
        <p:nvSpPr>
          <p:cNvPr id="333" name="Google Shape;33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Clean code is actually slower</a:t>
            </a:r>
            <a:br>
              <a:rPr lang="en-GB"/>
            </a:br>
            <a:r>
              <a:rPr lang="en-GB"/>
              <a:t>than what?</a:t>
            </a:r>
            <a:endParaRPr/>
          </a:p>
        </p:txBody>
      </p:sp>
      <p:sp>
        <p:nvSpPr>
          <p:cNvPr id="339" name="Google Shape;339;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Clean code is not the fastest of all possible codes</a:t>
            </a:r>
            <a:endParaRPr/>
          </a:p>
        </p:txBody>
      </p:sp>
      <p:sp>
        <p:nvSpPr>
          <p:cNvPr id="345" name="Google Shape;34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46" name="Google Shape;346;p50"/>
          <p:cNvPicPr preferRelativeResize="0"/>
          <p:nvPr/>
        </p:nvPicPr>
        <p:blipFill>
          <a:blip r:embed="rId3">
            <a:alphaModFix/>
          </a:blip>
          <a:stretch>
            <a:fillRect/>
          </a:stretch>
        </p:blipFill>
        <p:spPr>
          <a:xfrm>
            <a:off x="7226500" y="3313225"/>
            <a:ext cx="1170525" cy="135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Clean code is optimization for maintainability</a:t>
            </a:r>
            <a:endParaRPr/>
          </a:p>
        </p:txBody>
      </p:sp>
      <p:sp>
        <p:nvSpPr>
          <p:cNvPr id="352" name="Google Shape;35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It’s not the most efficient / fastest code</a:t>
            </a:r>
            <a:endParaRPr sz="2000"/>
          </a:p>
          <a:p>
            <a:pPr indent="0" lvl="0" marL="0" rtl="0" algn="l">
              <a:lnSpc>
                <a:spcPct val="200000"/>
              </a:lnSpc>
              <a:spcBef>
                <a:spcPts val="1200"/>
              </a:spcBef>
              <a:spcAft>
                <a:spcPts val="0"/>
              </a:spcAft>
              <a:buNone/>
            </a:pPr>
            <a:r>
              <a:rPr lang="en-GB" sz="2000"/>
              <a:t>It’s not the smallest code either</a:t>
            </a:r>
            <a:endParaRPr sz="2000"/>
          </a:p>
          <a:p>
            <a:pPr indent="0" lvl="0" marL="0" rtl="0" algn="l">
              <a:lnSpc>
                <a:spcPct val="200000"/>
              </a:lnSpc>
              <a:spcBef>
                <a:spcPts val="1200"/>
              </a:spcBef>
              <a:spcAft>
                <a:spcPts val="1200"/>
              </a:spcAft>
              <a:buNone/>
            </a:pPr>
            <a:r>
              <a:rPr lang="en-GB" sz="2000"/>
              <a:t>But will it </a:t>
            </a:r>
            <a:r>
              <a:rPr b="1" lang="en-GB" sz="2000"/>
              <a:t>hurt</a:t>
            </a:r>
            <a:r>
              <a:rPr lang="en-GB" sz="2000"/>
              <a:t> performance?</a:t>
            </a:r>
            <a:endParaRPr sz="2000"/>
          </a:p>
        </p:txBody>
      </p:sp>
      <p:sp>
        <p:nvSpPr>
          <p:cNvPr id="353" name="Google Shape;35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000"/>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animEffect filter="fade" transition="in">
                                      <p:cBhvr>
                                        <p:cTn dur="1000"/>
                                        <p:tgtEl>
                                          <p:spTgt spid="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animEffect filter="fade" transition="in">
                                      <p:cBhvr>
                                        <p:cTn dur="1000"/>
                                        <p:tgtEl>
                                          <p:spTgt spid="35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Optimization is all about compromises</a:t>
            </a:r>
            <a:endParaRPr/>
          </a:p>
        </p:txBody>
      </p:sp>
      <p:sp>
        <p:nvSpPr>
          <p:cNvPr id="359" name="Google Shape;35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Optimization</a:t>
            </a:r>
            <a:r>
              <a:rPr lang="en-GB"/>
              <a:t> is all about compromises</a:t>
            </a:r>
            <a:endParaRPr/>
          </a:p>
        </p:txBody>
      </p:sp>
      <p:sp>
        <p:nvSpPr>
          <p:cNvPr id="365" name="Google Shape;36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66" name="Google Shape;366;p53"/>
          <p:cNvSpPr txBox="1"/>
          <p:nvPr/>
        </p:nvSpPr>
        <p:spPr>
          <a:xfrm>
            <a:off x="381125" y="3140300"/>
            <a:ext cx="4020600" cy="113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a:solidFill>
                  <a:schemeClr val="accent3"/>
                </a:solidFill>
                <a:latin typeface="Proxima Nova"/>
                <a:ea typeface="Proxima Nova"/>
                <a:cs typeface="Proxima Nova"/>
                <a:sym typeface="Proxima Nova"/>
              </a:rPr>
              <a:t>Optimize for runtime performance</a:t>
            </a:r>
            <a:endParaRPr b="1">
              <a:solidFill>
                <a:schemeClr val="accent3"/>
              </a:solidFill>
              <a:latin typeface="Proxima Nova"/>
              <a:ea typeface="Proxima Nova"/>
              <a:cs typeface="Proxima Nova"/>
              <a:sym typeface="Proxima Nova"/>
            </a:endParaRPr>
          </a:p>
          <a:p>
            <a:pPr indent="0" lvl="0" marL="0" rtl="0" algn="ctr">
              <a:lnSpc>
                <a:spcPct val="100000"/>
              </a:lnSpc>
              <a:spcBef>
                <a:spcPts val="1200"/>
              </a:spcBef>
              <a:spcAft>
                <a:spcPts val="0"/>
              </a:spcAft>
              <a:buNone/>
            </a:pPr>
            <a:r>
              <a:rPr lang="en-GB">
                <a:solidFill>
                  <a:schemeClr val="accent3"/>
                </a:solidFill>
                <a:latin typeface="Proxima Nova"/>
                <a:ea typeface="Proxima Nova"/>
                <a:cs typeface="Proxima Nova"/>
                <a:sym typeface="Proxima Nova"/>
              </a:rPr>
              <a:t>You will hurt readability</a:t>
            </a:r>
            <a:endParaRPr>
              <a:solidFill>
                <a:schemeClr val="accent3"/>
              </a:solidFill>
              <a:latin typeface="Proxima Nova"/>
              <a:ea typeface="Proxima Nova"/>
              <a:cs typeface="Proxima Nova"/>
              <a:sym typeface="Proxima Nova"/>
            </a:endParaRPr>
          </a:p>
          <a:p>
            <a:pPr indent="0" lvl="0" marL="0" rtl="0" algn="ctr">
              <a:lnSpc>
                <a:spcPct val="100000"/>
              </a:lnSpc>
              <a:spcBef>
                <a:spcPts val="1200"/>
              </a:spcBef>
              <a:spcAft>
                <a:spcPts val="1200"/>
              </a:spcAft>
              <a:buNone/>
            </a:pPr>
            <a:r>
              <a:rPr lang="en-GB">
                <a:solidFill>
                  <a:schemeClr val="accent3"/>
                </a:solidFill>
                <a:latin typeface="Proxima Nova"/>
                <a:ea typeface="Proxima Nova"/>
                <a:cs typeface="Proxima Nova"/>
                <a:sym typeface="Proxima Nova"/>
              </a:rPr>
              <a:t>You might hurt portability and binary size</a:t>
            </a:r>
            <a:endParaRPr>
              <a:solidFill>
                <a:schemeClr val="accent3"/>
              </a:solidFill>
              <a:latin typeface="Proxima Nova"/>
              <a:ea typeface="Proxima Nova"/>
              <a:cs typeface="Proxima Nova"/>
              <a:sym typeface="Proxima Nova"/>
            </a:endParaRPr>
          </a:p>
        </p:txBody>
      </p:sp>
      <p:sp>
        <p:nvSpPr>
          <p:cNvPr id="367" name="Google Shape;367;p53"/>
          <p:cNvSpPr txBox="1"/>
          <p:nvPr/>
        </p:nvSpPr>
        <p:spPr>
          <a:xfrm>
            <a:off x="4811700" y="3140300"/>
            <a:ext cx="4020600" cy="113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a:solidFill>
                  <a:schemeClr val="accent3"/>
                </a:solidFill>
                <a:latin typeface="Proxima Nova"/>
                <a:ea typeface="Proxima Nova"/>
                <a:cs typeface="Proxima Nova"/>
                <a:sym typeface="Proxima Nova"/>
              </a:rPr>
              <a:t>Optimize for binary size</a:t>
            </a:r>
            <a:endParaRPr b="1">
              <a:solidFill>
                <a:schemeClr val="accent3"/>
              </a:solidFill>
              <a:latin typeface="Proxima Nova"/>
              <a:ea typeface="Proxima Nova"/>
              <a:cs typeface="Proxima Nova"/>
              <a:sym typeface="Proxima Nova"/>
            </a:endParaRPr>
          </a:p>
          <a:p>
            <a:pPr indent="0" lvl="0" marL="0" rtl="0" algn="ctr">
              <a:lnSpc>
                <a:spcPct val="100000"/>
              </a:lnSpc>
              <a:spcBef>
                <a:spcPts val="1200"/>
              </a:spcBef>
              <a:spcAft>
                <a:spcPts val="0"/>
              </a:spcAft>
              <a:buNone/>
            </a:pPr>
            <a:r>
              <a:rPr lang="en-GB">
                <a:solidFill>
                  <a:schemeClr val="accent3"/>
                </a:solidFill>
                <a:latin typeface="Proxima Nova"/>
                <a:ea typeface="Proxima Nova"/>
                <a:cs typeface="Proxima Nova"/>
                <a:sym typeface="Proxima Nova"/>
              </a:rPr>
              <a:t>You might hurt readability and portability</a:t>
            </a:r>
            <a:endParaRPr>
              <a:solidFill>
                <a:schemeClr val="accent3"/>
              </a:solidFill>
              <a:latin typeface="Proxima Nova"/>
              <a:ea typeface="Proxima Nova"/>
              <a:cs typeface="Proxima Nova"/>
              <a:sym typeface="Proxima Nova"/>
            </a:endParaRPr>
          </a:p>
          <a:p>
            <a:pPr indent="0" lvl="0" marL="0" rtl="0" algn="ctr">
              <a:lnSpc>
                <a:spcPct val="100000"/>
              </a:lnSpc>
              <a:spcBef>
                <a:spcPts val="1200"/>
              </a:spcBef>
              <a:spcAft>
                <a:spcPts val="1200"/>
              </a:spcAft>
              <a:buNone/>
            </a:pPr>
            <a:r>
              <a:rPr lang="en-GB">
                <a:solidFill>
                  <a:schemeClr val="accent3"/>
                </a:solidFill>
                <a:latin typeface="Proxima Nova"/>
                <a:ea typeface="Proxima Nova"/>
                <a:cs typeface="Proxima Nova"/>
                <a:sym typeface="Proxima Nova"/>
              </a:rPr>
              <a:t>You will hurt runtime performance</a:t>
            </a:r>
            <a:endParaRPr>
              <a:solidFill>
                <a:schemeClr val="accent3"/>
              </a:solidFill>
              <a:latin typeface="Proxima Nova"/>
              <a:ea typeface="Proxima Nova"/>
              <a:cs typeface="Proxima Nova"/>
              <a:sym typeface="Proxima Nova"/>
            </a:endParaRPr>
          </a:p>
        </p:txBody>
      </p:sp>
      <p:sp>
        <p:nvSpPr>
          <p:cNvPr id="368" name="Google Shape;368;p53"/>
          <p:cNvSpPr txBox="1"/>
          <p:nvPr/>
        </p:nvSpPr>
        <p:spPr>
          <a:xfrm>
            <a:off x="2561700" y="1278300"/>
            <a:ext cx="4020600" cy="113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a:solidFill>
                  <a:schemeClr val="accent3"/>
                </a:solidFill>
                <a:latin typeface="Proxima Nova"/>
                <a:ea typeface="Proxima Nova"/>
                <a:cs typeface="Proxima Nova"/>
                <a:sym typeface="Proxima Nova"/>
              </a:rPr>
              <a:t>Optimize for readability</a:t>
            </a:r>
            <a:endParaRPr b="1">
              <a:solidFill>
                <a:schemeClr val="accent3"/>
              </a:solidFill>
              <a:latin typeface="Proxima Nova"/>
              <a:ea typeface="Proxima Nova"/>
              <a:cs typeface="Proxima Nova"/>
              <a:sym typeface="Proxima Nova"/>
            </a:endParaRPr>
          </a:p>
          <a:p>
            <a:pPr indent="0" lvl="0" marL="0" rtl="0" algn="ctr">
              <a:lnSpc>
                <a:spcPct val="100000"/>
              </a:lnSpc>
              <a:spcBef>
                <a:spcPts val="1200"/>
              </a:spcBef>
              <a:spcAft>
                <a:spcPts val="0"/>
              </a:spcAft>
              <a:buNone/>
            </a:pPr>
            <a:r>
              <a:rPr lang="en-GB">
                <a:solidFill>
                  <a:schemeClr val="accent3"/>
                </a:solidFill>
                <a:latin typeface="Proxima Nova"/>
                <a:ea typeface="Proxima Nova"/>
                <a:cs typeface="Proxima Nova"/>
                <a:sym typeface="Proxima Nova"/>
              </a:rPr>
              <a:t>You will hurt runtime performance</a:t>
            </a:r>
            <a:endParaRPr>
              <a:solidFill>
                <a:schemeClr val="accent3"/>
              </a:solidFill>
              <a:latin typeface="Proxima Nova"/>
              <a:ea typeface="Proxima Nova"/>
              <a:cs typeface="Proxima Nova"/>
              <a:sym typeface="Proxima Nova"/>
            </a:endParaRPr>
          </a:p>
          <a:p>
            <a:pPr indent="0" lvl="0" marL="0" rtl="0" algn="ctr">
              <a:lnSpc>
                <a:spcPct val="100000"/>
              </a:lnSpc>
              <a:spcBef>
                <a:spcPts val="1200"/>
              </a:spcBef>
              <a:spcAft>
                <a:spcPts val="1200"/>
              </a:spcAft>
              <a:buNone/>
            </a:pPr>
            <a:r>
              <a:rPr lang="en-GB">
                <a:solidFill>
                  <a:schemeClr val="accent3"/>
                </a:solidFill>
                <a:latin typeface="Proxima Nova"/>
                <a:ea typeface="Proxima Nova"/>
                <a:cs typeface="Proxima Nova"/>
                <a:sym typeface="Proxima Nova"/>
              </a:rPr>
              <a:t>You will hurt binary size</a:t>
            </a:r>
            <a:endParaRPr>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t>Agenda</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000"/>
              <a:t>What is clean code?</a:t>
            </a:r>
            <a:endParaRPr sz="2000"/>
          </a:p>
          <a:p>
            <a:pPr indent="0" lvl="0" marL="0" rtl="0" algn="l">
              <a:spcBef>
                <a:spcPts val="1200"/>
              </a:spcBef>
              <a:spcAft>
                <a:spcPts val="0"/>
              </a:spcAft>
              <a:buNone/>
            </a:pPr>
            <a:r>
              <a:rPr lang="en-GB" sz="2000"/>
              <a:t>What is software quality?</a:t>
            </a:r>
            <a:endParaRPr sz="2000"/>
          </a:p>
          <a:p>
            <a:pPr indent="0" lvl="0" marL="0" rtl="0" algn="l">
              <a:spcBef>
                <a:spcPts val="1200"/>
              </a:spcBef>
              <a:spcAft>
                <a:spcPts val="0"/>
              </a:spcAft>
              <a:buNone/>
            </a:pPr>
            <a:r>
              <a:rPr lang="en-GB" sz="2000"/>
              <a:t>Where and why do we use C++?</a:t>
            </a:r>
            <a:endParaRPr sz="2000"/>
          </a:p>
          <a:p>
            <a:pPr indent="0" lvl="0" marL="0" rtl="0" algn="l">
              <a:spcBef>
                <a:spcPts val="1200"/>
              </a:spcBef>
              <a:spcAft>
                <a:spcPts val="0"/>
              </a:spcAft>
              <a:buNone/>
            </a:pPr>
            <a:r>
              <a:rPr lang="en-GB" sz="2000"/>
              <a:t>What is software performance?</a:t>
            </a:r>
            <a:endParaRPr sz="2000"/>
          </a:p>
          <a:p>
            <a:pPr indent="0" lvl="0" marL="0" rtl="0" algn="l">
              <a:spcBef>
                <a:spcPts val="1200"/>
              </a:spcBef>
              <a:spcAft>
                <a:spcPts val="0"/>
              </a:spcAft>
              <a:buNone/>
            </a:pPr>
            <a:r>
              <a:rPr lang="en-GB" sz="2000"/>
              <a:t>Is clean code actually slower?</a:t>
            </a:r>
            <a:endParaRPr sz="2000"/>
          </a:p>
          <a:p>
            <a:pPr indent="0" lvl="0" marL="0" rtl="0" algn="l">
              <a:spcBef>
                <a:spcPts val="1200"/>
              </a:spcBef>
              <a:spcAft>
                <a:spcPts val="0"/>
              </a:spcAft>
              <a:buNone/>
            </a:pPr>
            <a:r>
              <a:rPr lang="en-GB" sz="2000"/>
              <a:t>Should we drop clean code for faster code?</a:t>
            </a:r>
            <a:endParaRPr sz="2000"/>
          </a:p>
          <a:p>
            <a:pPr indent="0" lvl="0" marL="0" rtl="0" algn="l">
              <a:spcBef>
                <a:spcPts val="1200"/>
              </a:spcBef>
              <a:spcAft>
                <a:spcPts val="1200"/>
              </a:spcAft>
              <a:buNone/>
            </a:pPr>
            <a:r>
              <a:rPr lang="en-GB" sz="2000"/>
              <a:t>Does clean code imply horrible performance?</a:t>
            </a:r>
            <a:endParaRPr sz="2000"/>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0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0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10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1000"/>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1000"/>
                                        <p:tgtEl>
                                          <p:spTgt spid="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5" st="5"/>
                                            </p:txEl>
                                          </p:spTgt>
                                        </p:tgtEl>
                                        <p:attrNameLst>
                                          <p:attrName>style.visibility</p:attrName>
                                        </p:attrNameLst>
                                      </p:cBhvr>
                                      <p:to>
                                        <p:strVal val="visible"/>
                                      </p:to>
                                    </p:set>
                                    <p:animEffect filter="fade" transition="in">
                                      <p:cBhvr>
                                        <p:cTn dur="1000"/>
                                        <p:tgtEl>
                                          <p:spTgt spid="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6" st="6"/>
                                            </p:txEl>
                                          </p:spTgt>
                                        </p:tgtEl>
                                        <p:attrNameLst>
                                          <p:attrName>style.visibility</p:attrName>
                                        </p:attrNameLst>
                                      </p:cBhvr>
                                      <p:to>
                                        <p:strVal val="visible"/>
                                      </p:to>
                                    </p:set>
                                    <p:animEffect filter="fade" transition="in">
                                      <p:cBhvr>
                                        <p:cTn dur="1000"/>
                                        <p:tgtEl>
                                          <p:spTgt spid="9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510450" y="2057400"/>
            <a:ext cx="55002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Should we drop clean code for faster code?</a:t>
            </a:r>
            <a:endParaRPr/>
          </a:p>
        </p:txBody>
      </p:sp>
      <p:sp>
        <p:nvSpPr>
          <p:cNvPr id="374" name="Google Shape;37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75" name="Google Shape;375;p54"/>
          <p:cNvSpPr txBox="1"/>
          <p:nvPr/>
        </p:nvSpPr>
        <p:spPr>
          <a:xfrm>
            <a:off x="6144000" y="205625"/>
            <a:ext cx="3000000" cy="43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chemeClr val="accent3"/>
                </a:solidFill>
                <a:latin typeface="Proxima Nova"/>
                <a:ea typeface="Proxima Nova"/>
                <a:cs typeface="Proxima Nova"/>
                <a:sym typeface="Proxima Nova"/>
              </a:rPr>
              <a:t>What is clean code?</a:t>
            </a:r>
            <a:endParaRPr sz="1700">
              <a:solidFill>
                <a:srgbClr val="F3F3F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quality?</a:t>
            </a:r>
            <a:endParaRPr sz="1700">
              <a:solidFill>
                <a:schemeClr val="accent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Where and why do we use C++?</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performance?</a:t>
            </a:r>
            <a:endParaRPr sz="1700">
              <a:solidFill>
                <a:schemeClr val="accent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Is clean code actually slower</a:t>
            </a:r>
            <a:r>
              <a:rPr lang="en-GB" sz="1700">
                <a:solidFill>
                  <a:schemeClr val="accent3"/>
                </a:solidFill>
                <a:latin typeface="Proxima Nova"/>
                <a:ea typeface="Proxima Nova"/>
                <a:cs typeface="Proxima Nova"/>
                <a:sym typeface="Proxima Nova"/>
              </a:rPr>
              <a:t>?</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rgbClr val="F3F3F3"/>
                </a:solidFill>
                <a:latin typeface="Proxima Nova"/>
                <a:ea typeface="Proxima Nova"/>
                <a:cs typeface="Proxima Nova"/>
                <a:sym typeface="Proxima Nova"/>
              </a:rPr>
              <a:t>Should we drop clean code for faster code?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700">
                <a:solidFill>
                  <a:schemeClr val="accent3"/>
                </a:solidFill>
                <a:latin typeface="Proxima Nova"/>
                <a:ea typeface="Proxima Nova"/>
                <a:cs typeface="Proxima Nova"/>
                <a:sym typeface="Proxima Nova"/>
              </a:rPr>
              <a:t>Does clean code imply horrible performance?</a:t>
            </a:r>
            <a:endParaRPr sz="17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Sometimes every bit of performance matters</a:t>
            </a:r>
            <a:endParaRPr/>
          </a:p>
        </p:txBody>
      </p:sp>
      <p:sp>
        <p:nvSpPr>
          <p:cNvPr id="381" name="Google Shape;381;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1600"/>
              <a:t>Every 100ms of latency costs Amazon 1% in sales</a:t>
            </a:r>
            <a:endParaRPr sz="1600"/>
          </a:p>
          <a:p>
            <a:pPr indent="0" lvl="0" marL="0" rtl="0" algn="l">
              <a:lnSpc>
                <a:spcPct val="200000"/>
              </a:lnSpc>
              <a:spcBef>
                <a:spcPts val="1200"/>
              </a:spcBef>
              <a:spcAft>
                <a:spcPts val="0"/>
              </a:spcAft>
              <a:buNone/>
            </a:pPr>
            <a:r>
              <a:rPr lang="en-GB" sz="1600"/>
              <a:t>A broker could loss $4 million/ms in revenue, if a competitor is 5 ms ahead</a:t>
            </a:r>
            <a:endParaRPr sz="1600"/>
          </a:p>
          <a:p>
            <a:pPr indent="0" lvl="0" marL="0" rtl="0" algn="l">
              <a:lnSpc>
                <a:spcPct val="200000"/>
              </a:lnSpc>
              <a:spcBef>
                <a:spcPts val="1200"/>
              </a:spcBef>
              <a:spcAft>
                <a:spcPts val="0"/>
              </a:spcAft>
              <a:buNone/>
            </a:pPr>
            <a:r>
              <a:rPr lang="en-GB" sz="1600"/>
              <a:t>An extra 500ms in search page generation time, dropped Google’s traffic by 20%</a:t>
            </a:r>
            <a:endParaRPr sz="1600"/>
          </a:p>
          <a:p>
            <a:pPr indent="0" lvl="0" marL="0" rtl="0" algn="l">
              <a:lnSpc>
                <a:spcPct val="200000"/>
              </a:lnSpc>
              <a:spcBef>
                <a:spcPts val="1200"/>
              </a:spcBef>
              <a:spcAft>
                <a:spcPts val="1200"/>
              </a:spcAft>
              <a:buNone/>
            </a:pPr>
            <a:r>
              <a:rPr lang="en-GB" sz="1600"/>
              <a:t>Akamai found that every 100ms delay in a website load time drops the conversion rate by 7%</a:t>
            </a:r>
            <a:endParaRPr sz="1600"/>
          </a:p>
        </p:txBody>
      </p:sp>
      <p:sp>
        <p:nvSpPr>
          <p:cNvPr id="382" name="Google Shape;38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Performance is crucial for Spotify when you</a:t>
            </a:r>
            <a:endParaRPr/>
          </a:p>
          <a:p>
            <a:pPr indent="0" lvl="0" marL="0" rtl="0" algn="l">
              <a:spcBef>
                <a:spcPts val="0"/>
              </a:spcBef>
              <a:spcAft>
                <a:spcPts val="0"/>
              </a:spcAft>
              <a:buNone/>
            </a:pPr>
            <a:r>
              <a:t/>
            </a:r>
            <a:endParaRPr/>
          </a:p>
        </p:txBody>
      </p:sp>
      <p:sp>
        <p:nvSpPr>
          <p:cNvPr id="388" name="Google Shape;388;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a:t>Open the app</a:t>
            </a:r>
            <a:endParaRPr/>
          </a:p>
          <a:p>
            <a:pPr indent="0" lvl="0" marL="0" rtl="0" algn="l">
              <a:lnSpc>
                <a:spcPct val="200000"/>
              </a:lnSpc>
              <a:spcBef>
                <a:spcPts val="1200"/>
              </a:spcBef>
              <a:spcAft>
                <a:spcPts val="0"/>
              </a:spcAft>
              <a:buNone/>
            </a:pPr>
            <a:r>
              <a:rPr lang="en-GB"/>
              <a:t>Start playing a track</a:t>
            </a:r>
            <a:endParaRPr/>
          </a:p>
          <a:p>
            <a:pPr indent="0" lvl="0" marL="0" rtl="0" algn="l">
              <a:lnSpc>
                <a:spcPct val="200000"/>
              </a:lnSpc>
              <a:spcBef>
                <a:spcPts val="1200"/>
              </a:spcBef>
              <a:spcAft>
                <a:spcPts val="1200"/>
              </a:spcAft>
              <a:buNone/>
            </a:pPr>
            <a:r>
              <a:rPr lang="en-GB"/>
              <a:t>Tap on any button</a:t>
            </a:r>
            <a:endParaRPr/>
          </a:p>
        </p:txBody>
      </p:sp>
      <p:sp>
        <p:nvSpPr>
          <p:cNvPr id="389" name="Google Shape;38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Otherwise, there are more important aspects</a:t>
            </a:r>
            <a:endParaRPr/>
          </a:p>
        </p:txBody>
      </p:sp>
      <p:sp>
        <p:nvSpPr>
          <p:cNvPr id="395" name="Google Shape;395;p5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br>
              <a:rPr lang="en-GB" sz="2000"/>
            </a:br>
            <a:r>
              <a:rPr lang="en-GB" sz="2000"/>
              <a:t>Small binary</a:t>
            </a:r>
            <a:endParaRPr sz="2000"/>
          </a:p>
          <a:p>
            <a:pPr indent="0" lvl="0" marL="0" rtl="0" algn="ctr">
              <a:spcBef>
                <a:spcPts val="1200"/>
              </a:spcBef>
              <a:spcAft>
                <a:spcPts val="1200"/>
              </a:spcAft>
              <a:buNone/>
            </a:pPr>
            <a:r>
              <a:t/>
            </a:r>
            <a:endParaRPr/>
          </a:p>
        </p:txBody>
      </p:sp>
      <p:sp>
        <p:nvSpPr>
          <p:cNvPr id="396" name="Google Shape;396;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97" name="Google Shape;397;p5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br>
              <a:rPr lang="en-GB" sz="2000"/>
            </a:br>
            <a:r>
              <a:rPr lang="en-GB" sz="2000"/>
              <a:t>Maintainable code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8"/>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But even when performance matters, the first answer is not low-level code optimization</a:t>
            </a:r>
            <a:endParaRPr/>
          </a:p>
        </p:txBody>
      </p:sp>
      <p:sp>
        <p:nvSpPr>
          <p:cNvPr id="403" name="Google Shape;40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Algorithmic complexity isn’t always so important</a:t>
            </a:r>
            <a:endParaRPr/>
          </a:p>
        </p:txBody>
      </p:sp>
      <p:sp>
        <p:nvSpPr>
          <p:cNvPr id="409" name="Google Shape;409;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My very first project suffered from</a:t>
            </a:r>
            <a:endParaRPr sz="2000"/>
          </a:p>
          <a:p>
            <a:pPr indent="0" lvl="0" marL="0" rtl="0" algn="l">
              <a:lnSpc>
                <a:spcPct val="200000"/>
              </a:lnSpc>
              <a:spcBef>
                <a:spcPts val="1200"/>
              </a:spcBef>
              <a:spcAft>
                <a:spcPts val="0"/>
              </a:spcAft>
              <a:buNone/>
            </a:pPr>
            <a:r>
              <a:rPr lang="en-GB" sz="2000"/>
              <a:t>	Slow speed</a:t>
            </a:r>
            <a:endParaRPr sz="2000"/>
          </a:p>
          <a:p>
            <a:pPr indent="0" lvl="0" marL="0" rtl="0" algn="l">
              <a:lnSpc>
                <a:spcPct val="200000"/>
              </a:lnSpc>
              <a:spcBef>
                <a:spcPts val="1200"/>
              </a:spcBef>
              <a:spcAft>
                <a:spcPts val="1200"/>
              </a:spcAft>
              <a:buNone/>
            </a:pPr>
            <a:r>
              <a:rPr lang="en-GB" sz="2000"/>
              <a:t>	Immense memory leak</a:t>
            </a:r>
            <a:endParaRPr sz="2000"/>
          </a:p>
        </p:txBody>
      </p:sp>
      <p:sp>
        <p:nvSpPr>
          <p:cNvPr id="410" name="Google Shape;41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11" name="Google Shape;411;p59"/>
          <p:cNvSpPr/>
          <p:nvPr/>
        </p:nvSpPr>
        <p:spPr>
          <a:xfrm>
            <a:off x="5007800" y="2520325"/>
            <a:ext cx="3768000" cy="21429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lnSpc>
                <a:spcPct val="200000"/>
              </a:lnSpc>
              <a:spcBef>
                <a:spcPts val="0"/>
              </a:spcBef>
              <a:spcAft>
                <a:spcPts val="1200"/>
              </a:spcAft>
              <a:buNone/>
            </a:pPr>
            <a:br>
              <a:rPr b="1" lang="en-GB" sz="1900">
                <a:solidFill>
                  <a:schemeClr val="accent3"/>
                </a:solidFill>
                <a:latin typeface="Proxima Nova"/>
                <a:ea typeface="Proxima Nova"/>
                <a:cs typeface="Proxima Nova"/>
                <a:sym typeface="Proxima Nova"/>
              </a:rPr>
            </a:br>
            <a:r>
              <a:rPr b="1" lang="en-GB" sz="1900">
                <a:solidFill>
                  <a:schemeClr val="accent3"/>
                </a:solidFill>
                <a:latin typeface="Proxima Nova"/>
                <a:ea typeface="Proxima Nova"/>
                <a:cs typeface="Proxima Nova"/>
                <a:sym typeface="Proxima Nova"/>
              </a:rPr>
              <a:t>S</a:t>
            </a:r>
            <a:r>
              <a:rPr b="1" lang="en-GB" sz="1900">
                <a:solidFill>
                  <a:schemeClr val="accent3"/>
                </a:solidFill>
                <a:latin typeface="Proxima Nova"/>
                <a:ea typeface="Proxima Nova"/>
                <a:cs typeface="Proxima Nova"/>
                <a:sym typeface="Proxima Nova"/>
              </a:rPr>
              <a:t>peed or operability was the bigger problem?</a:t>
            </a:r>
            <a:endParaRPr b="1" sz="1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Effect filter="fade" transition="in">
                                      <p:cBhvr>
                                        <p:cTn dur="1000"/>
                                        <p:tgtEl>
                                          <p:spTgt spid="4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animEffect filter="fade" transition="in">
                                      <p:cBhvr>
                                        <p:cTn dur="1000"/>
                                        <p:tgtEl>
                                          <p:spTgt spid="4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animEffect filter="fade" transition="in">
                                      <p:cBhvr>
                                        <p:cTn dur="1000"/>
                                        <p:tgtEl>
                                          <p:spTgt spid="4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said speed, culprit was an O(n^4) “algo”</a:t>
            </a:r>
            <a:endParaRPr/>
          </a:p>
        </p:txBody>
      </p:sp>
      <p:sp>
        <p:nvSpPr>
          <p:cNvPr id="417" name="Google Shape;417;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I wasn’t really bothered by that piece of nice code…</a:t>
            </a:r>
            <a:endParaRPr sz="2000"/>
          </a:p>
          <a:p>
            <a:pPr indent="0" lvl="0" marL="0" rtl="0" algn="l">
              <a:lnSpc>
                <a:spcPct val="200000"/>
              </a:lnSpc>
              <a:spcBef>
                <a:spcPts val="1200"/>
              </a:spcBef>
              <a:spcAft>
                <a:spcPts val="0"/>
              </a:spcAft>
              <a:buNone/>
            </a:pPr>
            <a:r>
              <a:rPr lang="en-GB" sz="2000"/>
              <a:t>I measured and measured</a:t>
            </a:r>
            <a:endParaRPr sz="2000"/>
          </a:p>
          <a:p>
            <a:pPr indent="0" lvl="0" marL="0" rtl="0" algn="l">
              <a:lnSpc>
                <a:spcPct val="200000"/>
              </a:lnSpc>
              <a:spcBef>
                <a:spcPts val="1200"/>
              </a:spcBef>
              <a:spcAft>
                <a:spcPts val="1200"/>
              </a:spcAft>
              <a:buNone/>
            </a:pPr>
            <a:r>
              <a:rPr lang="en-GB" sz="2000"/>
              <a:t>It took a fraction of the execution time</a:t>
            </a:r>
            <a:endParaRPr sz="2000"/>
          </a:p>
        </p:txBody>
      </p:sp>
      <p:sp>
        <p:nvSpPr>
          <p:cNvPr id="418" name="Google Shape;41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1000"/>
                                        <p:tgtEl>
                                          <p:spTgt spid="4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animEffect filter="fade" transition="in">
                                      <p:cBhvr>
                                        <p:cTn dur="1000"/>
                                        <p:tgtEl>
                                          <p:spTgt spid="4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animEffect filter="fade" transition="in">
                                      <p:cBhvr>
                                        <p:cTn dur="1000"/>
                                        <p:tgtEl>
                                          <p:spTgt spid="41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i="1" lang="en-GB" sz="4220"/>
              <a:t>"The overall performance improvement gained by optimizing a single part of a system is limited by the fraction of time that the improved part is actually used" - </a:t>
            </a:r>
            <a:r>
              <a:rPr lang="en-GB" sz="4220"/>
              <a:t>Amdahl’s law</a:t>
            </a:r>
            <a:endParaRPr sz="4220"/>
          </a:p>
        </p:txBody>
      </p:sp>
      <p:sp>
        <p:nvSpPr>
          <p:cNvPr id="424" name="Google Shape;42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25" name="Google Shape;425;p61"/>
          <p:cNvPicPr preferRelativeResize="0"/>
          <p:nvPr/>
        </p:nvPicPr>
        <p:blipFill>
          <a:blip r:embed="rId3">
            <a:alphaModFix/>
          </a:blip>
          <a:stretch>
            <a:fillRect/>
          </a:stretch>
        </p:blipFill>
        <p:spPr>
          <a:xfrm>
            <a:off x="72000" y="72000"/>
            <a:ext cx="1439975" cy="1439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2"/>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You can often ignore slow code if it’s not on the hot path</a:t>
            </a:r>
            <a:endParaRPr/>
          </a:p>
        </p:txBody>
      </p:sp>
      <p:sp>
        <p:nvSpPr>
          <p:cNvPr id="431" name="Google Shape;43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key was to use a 3rd party library properly</a:t>
            </a:r>
            <a:endParaRPr/>
          </a:p>
        </p:txBody>
      </p:sp>
      <p:sp>
        <p:nvSpPr>
          <p:cNvPr id="437" name="Google Shape;437;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Some startup / cleanup functions were called too often</a:t>
            </a:r>
            <a:endParaRPr sz="2000"/>
          </a:p>
          <a:p>
            <a:pPr indent="0" lvl="0" marL="0" rtl="0" algn="l">
              <a:lnSpc>
                <a:spcPct val="200000"/>
              </a:lnSpc>
              <a:spcBef>
                <a:spcPts val="1200"/>
              </a:spcBef>
              <a:spcAft>
                <a:spcPts val="1200"/>
              </a:spcAft>
              <a:buNone/>
            </a:pPr>
            <a:r>
              <a:rPr lang="en-GB" sz="2000"/>
              <a:t>Calling them at the right time solved all the imminent issues</a:t>
            </a:r>
            <a:endParaRPr sz="2000"/>
          </a:p>
        </p:txBody>
      </p:sp>
      <p:sp>
        <p:nvSpPr>
          <p:cNvPr id="438" name="Google Shape;43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Effect filter="fade" transition="in">
                                      <p:cBhvr>
                                        <p:cTn dur="1000"/>
                                        <p:tgtEl>
                                          <p:spTgt spid="4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animEffect filter="fade" transition="in">
                                      <p:cBhvr>
                                        <p:cTn dur="1000"/>
                                        <p:tgtEl>
                                          <p:spTgt spid="43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is clean code?</a:t>
            </a:r>
            <a:endParaRPr/>
          </a:p>
        </p:txBody>
      </p:sp>
      <p:sp>
        <p:nvSpPr>
          <p:cNvPr id="103" name="Google Shape;10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4" name="Google Shape;104;p19"/>
          <p:cNvSpPr txBox="1"/>
          <p:nvPr/>
        </p:nvSpPr>
        <p:spPr>
          <a:xfrm>
            <a:off x="6144000" y="205625"/>
            <a:ext cx="3000000" cy="43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rgbClr val="F3F3F3"/>
                </a:solidFill>
                <a:latin typeface="Proxima Nova"/>
                <a:ea typeface="Proxima Nova"/>
                <a:cs typeface="Proxima Nova"/>
                <a:sym typeface="Proxima Nova"/>
              </a:rPr>
              <a:t>What is clean code?</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quality?</a:t>
            </a:r>
            <a:endParaRPr sz="19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Where and why do we use C++?</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performance?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Is clean code actually slower?</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Should we drop clean code for faster code?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700">
                <a:solidFill>
                  <a:schemeClr val="accent3"/>
                </a:solidFill>
                <a:latin typeface="Proxima Nova"/>
                <a:ea typeface="Proxima Nova"/>
                <a:cs typeface="Proxima Nova"/>
                <a:sym typeface="Proxima Nova"/>
              </a:rPr>
              <a:t>Does clean code imply horrible performance?</a:t>
            </a:r>
            <a:endParaRPr sz="1700">
              <a:solidFill>
                <a:schemeClr val="accent3"/>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4"/>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Reading documentation and u</a:t>
            </a:r>
            <a:r>
              <a:rPr lang="en-GB"/>
              <a:t>sing libraries as they are intended to is more important than writing fast code…</a:t>
            </a:r>
            <a:endParaRPr/>
          </a:p>
        </p:txBody>
      </p:sp>
      <p:sp>
        <p:nvSpPr>
          <p:cNvPr id="444" name="Google Shape;444;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45" name="Google Shape;445;p64"/>
          <p:cNvPicPr preferRelativeResize="0"/>
          <p:nvPr/>
        </p:nvPicPr>
        <p:blipFill>
          <a:blip r:embed="rId3">
            <a:alphaModFix/>
          </a:blip>
          <a:stretch>
            <a:fillRect/>
          </a:stretch>
        </p:blipFill>
        <p:spPr>
          <a:xfrm>
            <a:off x="7511650" y="120700"/>
            <a:ext cx="1509499" cy="998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support 15x traffic?</a:t>
            </a:r>
            <a:endParaRPr/>
          </a:p>
        </p:txBody>
      </p:sp>
      <p:sp>
        <p:nvSpPr>
          <p:cNvPr id="451" name="Google Shape;45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SzPts val="852"/>
              <a:buNone/>
            </a:pPr>
            <a:r>
              <a:rPr lang="en-GB"/>
              <a:t>Instead of making the code “faster”:</a:t>
            </a:r>
            <a:endParaRPr/>
          </a:p>
          <a:p>
            <a:pPr indent="0" lvl="0" marL="0" rtl="0" algn="l">
              <a:lnSpc>
                <a:spcPct val="180000"/>
              </a:lnSpc>
              <a:spcBef>
                <a:spcPts val="1200"/>
              </a:spcBef>
              <a:spcAft>
                <a:spcPts val="0"/>
              </a:spcAft>
              <a:buSzPts val="852"/>
              <a:buNone/>
            </a:pPr>
            <a:r>
              <a:rPr lang="en-GB"/>
              <a:t>	Make your system more scalable</a:t>
            </a:r>
            <a:endParaRPr/>
          </a:p>
          <a:p>
            <a:pPr indent="0" lvl="0" marL="0" rtl="0" algn="l">
              <a:lnSpc>
                <a:spcPct val="180000"/>
              </a:lnSpc>
              <a:spcBef>
                <a:spcPts val="1200"/>
              </a:spcBef>
              <a:spcAft>
                <a:spcPts val="0"/>
              </a:spcAft>
              <a:buSzPts val="852"/>
              <a:buNone/>
            </a:pPr>
            <a:r>
              <a:rPr lang="en-GB"/>
              <a:t>	Improve operability</a:t>
            </a:r>
            <a:endParaRPr/>
          </a:p>
          <a:p>
            <a:pPr indent="0" lvl="0" marL="0" rtl="0" algn="l">
              <a:lnSpc>
                <a:spcPct val="180000"/>
              </a:lnSpc>
              <a:spcBef>
                <a:spcPts val="1200"/>
              </a:spcBef>
              <a:spcAft>
                <a:spcPts val="0"/>
              </a:spcAft>
              <a:buSzPts val="852"/>
              <a:buNone/>
            </a:pPr>
            <a:r>
              <a:rPr lang="en-GB"/>
              <a:t>	Improve resource utilization</a:t>
            </a:r>
            <a:endParaRPr/>
          </a:p>
          <a:p>
            <a:pPr indent="0" lvl="0" marL="0" rtl="0" algn="l">
              <a:lnSpc>
                <a:spcPct val="180000"/>
              </a:lnSpc>
              <a:spcBef>
                <a:spcPts val="1200"/>
              </a:spcBef>
              <a:spcAft>
                <a:spcPts val="1200"/>
              </a:spcAft>
              <a:buSzPts val="852"/>
              <a:buNone/>
            </a:pPr>
            <a:r>
              <a:rPr lang="en-GB"/>
              <a:t>	Finetune network settings</a:t>
            </a:r>
            <a:endParaRPr/>
          </a:p>
        </p:txBody>
      </p:sp>
      <p:sp>
        <p:nvSpPr>
          <p:cNvPr id="452" name="Google Shape;45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Effect filter="fade" transition="in">
                                      <p:cBhvr>
                                        <p:cTn dur="1000"/>
                                        <p:tgtEl>
                                          <p:spTgt spid="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animEffect filter="fade" transition="in">
                                      <p:cBhvr>
                                        <p:cTn dur="1000"/>
                                        <p:tgtEl>
                                          <p:spTgt spid="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animEffect filter="fade" transition="in">
                                      <p:cBhvr>
                                        <p:cTn dur="1000"/>
                                        <p:tgtEl>
                                          <p:spTgt spid="4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animEffect filter="fade" transition="in">
                                      <p:cBhvr>
                                        <p:cTn dur="1000"/>
                                        <p:tgtEl>
                                          <p:spTgt spid="4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4" st="4"/>
                                            </p:txEl>
                                          </p:spTgt>
                                        </p:tgtEl>
                                        <p:attrNameLst>
                                          <p:attrName>style.visibility</p:attrName>
                                        </p:attrNameLst>
                                      </p:cBhvr>
                                      <p:to>
                                        <p:strVal val="visible"/>
                                      </p:to>
                                    </p:set>
                                    <p:animEffect filter="fade" transition="in">
                                      <p:cBhvr>
                                        <p:cTn dur="1000"/>
                                        <p:tgtEl>
                                          <p:spTgt spid="45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Improve operability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8" name="Google Shape;458;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Remove memory leaks</a:t>
            </a:r>
            <a:endParaRPr sz="2000"/>
          </a:p>
          <a:p>
            <a:pPr indent="0" lvl="0" marL="0" rtl="0" algn="l">
              <a:lnSpc>
                <a:spcPct val="200000"/>
              </a:lnSpc>
              <a:spcBef>
                <a:spcPts val="1200"/>
              </a:spcBef>
              <a:spcAft>
                <a:spcPts val="0"/>
              </a:spcAft>
              <a:buNone/>
            </a:pPr>
            <a:r>
              <a:rPr lang="en-GB" sz="2000"/>
              <a:t>Fix core dumps</a:t>
            </a:r>
            <a:endParaRPr sz="2000"/>
          </a:p>
          <a:p>
            <a:pPr indent="0" lvl="0" marL="0" rtl="0" algn="l">
              <a:lnSpc>
                <a:spcPct val="200000"/>
              </a:lnSpc>
              <a:spcBef>
                <a:spcPts val="1200"/>
              </a:spcBef>
              <a:spcAft>
                <a:spcPts val="1200"/>
              </a:spcAft>
              <a:buNone/>
            </a:pPr>
            <a:r>
              <a:rPr lang="en-GB" sz="2000"/>
              <a:t>Remove as much UB as possible</a:t>
            </a:r>
            <a:endParaRPr sz="2000"/>
          </a:p>
        </p:txBody>
      </p:sp>
      <p:sp>
        <p:nvSpPr>
          <p:cNvPr id="459" name="Google Shape;45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animEffect filter="fade" transition="in">
                                      <p:cBhvr>
                                        <p:cTn dur="1000"/>
                                        <p:tgtEl>
                                          <p:spTgt spid="4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1" st="1"/>
                                            </p:txEl>
                                          </p:spTgt>
                                        </p:tgtEl>
                                        <p:attrNameLst>
                                          <p:attrName>style.visibility</p:attrName>
                                        </p:attrNameLst>
                                      </p:cBhvr>
                                      <p:to>
                                        <p:strVal val="visible"/>
                                      </p:to>
                                    </p:set>
                                    <p:animEffect filter="fade" transition="in">
                                      <p:cBhvr>
                                        <p:cTn dur="1000"/>
                                        <p:tgtEl>
                                          <p:spTgt spid="4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2" st="2"/>
                                            </p:txEl>
                                          </p:spTgt>
                                        </p:tgtEl>
                                        <p:attrNameLst>
                                          <p:attrName>style.visibility</p:attrName>
                                        </p:attrNameLst>
                                      </p:cBhvr>
                                      <p:to>
                                        <p:strVal val="visible"/>
                                      </p:to>
                                    </p:set>
                                    <p:animEffect filter="fade" transition="in">
                                      <p:cBhvr>
                                        <p:cTn dur="1000"/>
                                        <p:tgtEl>
                                          <p:spTgt spid="45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Consolidate external requests</a:t>
            </a:r>
            <a:endParaRPr/>
          </a:p>
        </p:txBody>
      </p:sp>
      <p:sp>
        <p:nvSpPr>
          <p:cNvPr id="465" name="Google Shape;465;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200000"/>
              </a:lnSpc>
              <a:spcBef>
                <a:spcPts val="0"/>
              </a:spcBef>
              <a:spcAft>
                <a:spcPts val="0"/>
              </a:spcAft>
              <a:buNone/>
            </a:pPr>
            <a:r>
              <a:rPr lang="en-GB" sz="2000"/>
              <a:t>Optimize o</a:t>
            </a:r>
            <a:r>
              <a:rPr lang="en-GB" sz="2000"/>
              <a:t>rders of magnitude slower network/db calls first</a:t>
            </a:r>
            <a:endParaRPr sz="2000"/>
          </a:p>
          <a:p>
            <a:pPr indent="0" lvl="0" marL="0" rtl="0" algn="l">
              <a:lnSpc>
                <a:spcPct val="200000"/>
              </a:lnSpc>
              <a:spcBef>
                <a:spcPts val="1200"/>
              </a:spcBef>
              <a:spcAft>
                <a:spcPts val="0"/>
              </a:spcAft>
              <a:buNone/>
            </a:pPr>
            <a:r>
              <a:rPr lang="en-GB" sz="2000"/>
              <a:t>If the API offers some batching option, use it!</a:t>
            </a:r>
            <a:endParaRPr sz="2000"/>
          </a:p>
          <a:p>
            <a:pPr indent="0" lvl="0" marL="0" rtl="0" algn="l">
              <a:lnSpc>
                <a:spcPct val="200000"/>
              </a:lnSpc>
              <a:spcBef>
                <a:spcPts val="1200"/>
              </a:spcBef>
              <a:spcAft>
                <a:spcPts val="0"/>
              </a:spcAft>
              <a:buNone/>
            </a:pPr>
            <a:r>
              <a:rPr lang="en-GB" sz="2000"/>
              <a:t>If not, try to batch it on call site</a:t>
            </a:r>
            <a:endParaRPr sz="2000"/>
          </a:p>
          <a:p>
            <a:pPr indent="0" lvl="0" marL="0" rtl="0" algn="l">
              <a:lnSpc>
                <a:spcPct val="200000"/>
              </a:lnSpc>
              <a:spcBef>
                <a:spcPts val="1200"/>
              </a:spcBef>
              <a:spcAft>
                <a:spcPts val="0"/>
              </a:spcAft>
              <a:buNone/>
            </a:pPr>
            <a:r>
              <a:rPr lang="en-GB" sz="2000"/>
              <a:t>Think about (local) caching</a:t>
            </a:r>
            <a:endParaRPr sz="2000"/>
          </a:p>
          <a:p>
            <a:pPr indent="0" lvl="0" marL="0" rtl="0" algn="l">
              <a:lnSpc>
                <a:spcPct val="200000"/>
              </a:lnSpc>
              <a:spcBef>
                <a:spcPts val="1200"/>
              </a:spcBef>
              <a:spcAft>
                <a:spcPts val="1200"/>
              </a:spcAft>
              <a:buNone/>
            </a:pPr>
            <a:r>
              <a:rPr lang="en-GB" sz="2000"/>
              <a:t>Think about anything that reduces the number of calls you have to make</a:t>
            </a:r>
            <a:endParaRPr sz="2000"/>
          </a:p>
        </p:txBody>
      </p:sp>
      <p:sp>
        <p:nvSpPr>
          <p:cNvPr id="466" name="Google Shape;46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animEffect filter="fade" transition="in">
                                      <p:cBhvr>
                                        <p:cTn dur="1000"/>
                                        <p:tgtEl>
                                          <p:spTgt spid="4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animEffect filter="fade" transition="in">
                                      <p:cBhvr>
                                        <p:cTn dur="1000"/>
                                        <p:tgtEl>
                                          <p:spTgt spid="4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xEl>
                                              <p:pRg end="2" st="2"/>
                                            </p:txEl>
                                          </p:spTgt>
                                        </p:tgtEl>
                                        <p:attrNameLst>
                                          <p:attrName>style.visibility</p:attrName>
                                        </p:attrNameLst>
                                      </p:cBhvr>
                                      <p:to>
                                        <p:strVal val="visible"/>
                                      </p:to>
                                    </p:set>
                                    <p:animEffect filter="fade" transition="in">
                                      <p:cBhvr>
                                        <p:cTn dur="1000"/>
                                        <p:tgtEl>
                                          <p:spTgt spid="4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xEl>
                                              <p:pRg end="3" st="3"/>
                                            </p:txEl>
                                          </p:spTgt>
                                        </p:tgtEl>
                                        <p:attrNameLst>
                                          <p:attrName>style.visibility</p:attrName>
                                        </p:attrNameLst>
                                      </p:cBhvr>
                                      <p:to>
                                        <p:strVal val="visible"/>
                                      </p:to>
                                    </p:set>
                                    <p:animEffect filter="fade" transition="in">
                                      <p:cBhvr>
                                        <p:cTn dur="1000"/>
                                        <p:tgtEl>
                                          <p:spTgt spid="4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xEl>
                                              <p:pRg end="4" st="4"/>
                                            </p:txEl>
                                          </p:spTgt>
                                        </p:tgtEl>
                                        <p:attrNameLst>
                                          <p:attrName>style.visibility</p:attrName>
                                        </p:attrNameLst>
                                      </p:cBhvr>
                                      <p:to>
                                        <p:strVal val="visible"/>
                                      </p:to>
                                    </p:set>
                                    <p:animEffect filter="fade" transition="in">
                                      <p:cBhvr>
                                        <p:cTn dur="1000"/>
                                        <p:tgtEl>
                                          <p:spTgt spid="46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8"/>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But what about all those costly language features?</a:t>
            </a:r>
            <a:endParaRPr/>
          </a:p>
        </p:txBody>
      </p:sp>
      <p:sp>
        <p:nvSpPr>
          <p:cNvPr id="472" name="Google Shape;472;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Will the common enemies ruin your performance?</a:t>
            </a:r>
            <a:endParaRPr/>
          </a:p>
        </p:txBody>
      </p:sp>
      <p:sp>
        <p:nvSpPr>
          <p:cNvPr id="478" name="Google Shape;478;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79" name="Google Shape;479;p69"/>
          <p:cNvPicPr preferRelativeResize="0"/>
          <p:nvPr/>
        </p:nvPicPr>
        <p:blipFill rotWithShape="1">
          <a:blip r:embed="rId3">
            <a:alphaModFix/>
          </a:blip>
          <a:srcRect b="0" l="0" r="0" t="0"/>
          <a:stretch/>
        </p:blipFill>
        <p:spPr>
          <a:xfrm>
            <a:off x="4992726" y="1668125"/>
            <a:ext cx="4446251" cy="2502550"/>
          </a:xfrm>
          <a:prstGeom prst="rect">
            <a:avLst/>
          </a:prstGeom>
          <a:noFill/>
          <a:ln>
            <a:noFill/>
          </a:ln>
        </p:spPr>
      </p:pic>
      <p:sp>
        <p:nvSpPr>
          <p:cNvPr id="480" name="Google Shape;480;p69"/>
          <p:cNvSpPr txBox="1"/>
          <p:nvPr>
            <p:ph idx="1" type="body"/>
          </p:nvPr>
        </p:nvSpPr>
        <p:spPr>
          <a:xfrm>
            <a:off x="311700" y="1152475"/>
            <a:ext cx="5241900" cy="1739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a:t>Unnecessary heap allocations?</a:t>
            </a:r>
            <a:endParaRPr/>
          </a:p>
          <a:p>
            <a:pPr indent="0" lvl="0" marL="0" rtl="0" algn="l">
              <a:lnSpc>
                <a:spcPct val="150000"/>
              </a:lnSpc>
              <a:spcBef>
                <a:spcPts val="1200"/>
              </a:spcBef>
              <a:spcAft>
                <a:spcPts val="0"/>
              </a:spcAft>
              <a:buNone/>
            </a:pPr>
            <a:r>
              <a:rPr lang="en-GB"/>
              <a:t>Copying large objects unnecessarily?</a:t>
            </a:r>
            <a:endParaRPr/>
          </a:p>
          <a:p>
            <a:pPr indent="0" lvl="0" marL="0" rtl="0" algn="l">
              <a:lnSpc>
                <a:spcPct val="150000"/>
              </a:lnSpc>
              <a:spcBef>
                <a:spcPts val="1200"/>
              </a:spcBef>
              <a:spcAft>
                <a:spcPts val="1200"/>
              </a:spcAft>
              <a:buNone/>
            </a:pPr>
            <a:r>
              <a:rPr lang="en-GB"/>
              <a:t>Unnecessary virtual functions?</a:t>
            </a:r>
            <a:endParaRPr/>
          </a:p>
        </p:txBody>
      </p:sp>
      <p:sp>
        <p:nvSpPr>
          <p:cNvPr id="481" name="Google Shape;481;p69"/>
          <p:cNvSpPr txBox="1"/>
          <p:nvPr/>
        </p:nvSpPr>
        <p:spPr>
          <a:xfrm>
            <a:off x="311700" y="3795325"/>
            <a:ext cx="5457000" cy="10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accent3"/>
                </a:solidFill>
                <a:latin typeface="Proxima Nova"/>
                <a:ea typeface="Proxima Nova"/>
                <a:cs typeface="Proxima Nova"/>
                <a:sym typeface="Proxima Nova"/>
              </a:rPr>
              <a:t>You won’t have many of those if your code is clean</a:t>
            </a:r>
            <a:endParaRPr sz="1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800">
                <a:solidFill>
                  <a:schemeClr val="accent3"/>
                </a:solidFill>
                <a:latin typeface="Proxima Nova"/>
                <a:ea typeface="Proxima Nova"/>
                <a:cs typeface="Proxima Nova"/>
                <a:sym typeface="Proxima Nova"/>
              </a:rPr>
              <a:t>“Some” usage will not ruin your code</a:t>
            </a:r>
            <a:endParaRPr sz="18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Optimization efforts must be concentrated</a:t>
            </a:r>
            <a:endParaRPr/>
          </a:p>
        </p:txBody>
      </p:sp>
      <p:sp>
        <p:nvSpPr>
          <p:cNvPr id="487" name="Google Shape;487;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a:t>O</a:t>
            </a:r>
            <a:r>
              <a:rPr lang="en-GB"/>
              <a:t>verall performance improvement gain in a single part is limited!</a:t>
            </a:r>
            <a:endParaRPr/>
          </a:p>
          <a:p>
            <a:pPr indent="0" lvl="0" marL="0" rtl="0" algn="l">
              <a:lnSpc>
                <a:spcPct val="200000"/>
              </a:lnSpc>
              <a:spcBef>
                <a:spcPts val="1200"/>
              </a:spcBef>
              <a:spcAft>
                <a:spcPts val="0"/>
              </a:spcAft>
              <a:buNone/>
            </a:pPr>
            <a:r>
              <a:rPr lang="en-GB"/>
              <a:t>If you follow general best practices you’ll have a reasonable performance</a:t>
            </a:r>
            <a:endParaRPr/>
          </a:p>
          <a:p>
            <a:pPr indent="0" lvl="0" marL="0" rtl="0" algn="l">
              <a:lnSpc>
                <a:spcPct val="200000"/>
              </a:lnSpc>
              <a:spcBef>
                <a:spcPts val="1200"/>
              </a:spcBef>
              <a:spcAft>
                <a:spcPts val="0"/>
              </a:spcAft>
              <a:buNone/>
            </a:pPr>
            <a:r>
              <a:rPr lang="en-GB"/>
              <a:t>Start optimizing the hot path</a:t>
            </a:r>
            <a:endParaRPr/>
          </a:p>
          <a:p>
            <a:pPr indent="0" lvl="0" marL="0" rtl="0" algn="l">
              <a:lnSpc>
                <a:spcPct val="200000"/>
              </a:lnSpc>
              <a:spcBef>
                <a:spcPts val="1200"/>
              </a:spcBef>
              <a:spcAft>
                <a:spcPts val="1200"/>
              </a:spcAft>
              <a:buNone/>
            </a:pPr>
            <a:r>
              <a:rPr lang="en-GB"/>
              <a:t>Leave the non-hot path clean as long as you prove else</a:t>
            </a:r>
            <a:endParaRPr/>
          </a:p>
        </p:txBody>
      </p:sp>
      <p:sp>
        <p:nvSpPr>
          <p:cNvPr id="488" name="Google Shape;48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1"/>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Performance is not l’art pour l’art</a:t>
            </a:r>
            <a:endParaRPr/>
          </a:p>
        </p:txBody>
      </p:sp>
      <p:sp>
        <p:nvSpPr>
          <p:cNvPr id="494" name="Google Shape;494;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00" name="Google Shape;500;p72"/>
          <p:cNvPicPr preferRelativeResize="0"/>
          <p:nvPr/>
        </p:nvPicPr>
        <p:blipFill>
          <a:blip r:embed="rId3">
            <a:alphaModFix/>
          </a:blip>
          <a:stretch>
            <a:fillRect/>
          </a:stretch>
        </p:blipFill>
        <p:spPr>
          <a:xfrm>
            <a:off x="-210975" y="13"/>
            <a:ext cx="3316131" cy="5143499"/>
          </a:xfrm>
          <a:prstGeom prst="rect">
            <a:avLst/>
          </a:prstGeom>
          <a:noFill/>
          <a:ln>
            <a:noFill/>
          </a:ln>
        </p:spPr>
      </p:pic>
      <p:pic>
        <p:nvPicPr>
          <p:cNvPr id="501" name="Google Shape;501;p72"/>
          <p:cNvPicPr preferRelativeResize="0"/>
          <p:nvPr/>
        </p:nvPicPr>
        <p:blipFill>
          <a:blip r:embed="rId4">
            <a:alphaModFix/>
          </a:blip>
          <a:stretch>
            <a:fillRect/>
          </a:stretch>
        </p:blipFill>
        <p:spPr>
          <a:xfrm>
            <a:off x="3105150" y="13"/>
            <a:ext cx="6050054" cy="5143500"/>
          </a:xfrm>
          <a:prstGeom prst="rect">
            <a:avLst/>
          </a:prstGeom>
          <a:noFill/>
          <a:ln>
            <a:noFill/>
          </a:ln>
        </p:spPr>
      </p:pic>
      <p:sp>
        <p:nvSpPr>
          <p:cNvPr id="502" name="Google Shape;502;p72"/>
          <p:cNvSpPr txBox="1"/>
          <p:nvPr/>
        </p:nvSpPr>
        <p:spPr>
          <a:xfrm>
            <a:off x="270788" y="3802500"/>
            <a:ext cx="23526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GB" sz="2400">
                <a:solidFill>
                  <a:schemeClr val="dk1"/>
                </a:solidFill>
                <a:latin typeface="Proxima Nova"/>
                <a:ea typeface="Proxima Nova"/>
                <a:cs typeface="Proxima Nova"/>
                <a:sym typeface="Proxima Nova"/>
              </a:rPr>
              <a:t>Many devs in a code review</a:t>
            </a:r>
            <a:endParaRPr b="1" i="1" sz="24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 engineering is not about performance</a:t>
            </a:r>
            <a:endParaRPr/>
          </a:p>
        </p:txBody>
      </p:sp>
      <p:sp>
        <p:nvSpPr>
          <p:cNvPr id="508" name="Google Shape;508;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a:t>Engineering is in the crossroads of defining </a:t>
            </a:r>
            <a:r>
              <a:rPr lang="en-GB"/>
              <a:t>and recognizing what is good enough</a:t>
            </a:r>
            <a:endParaRPr/>
          </a:p>
          <a:p>
            <a:pPr indent="0" lvl="0" marL="0" rtl="0" algn="l">
              <a:lnSpc>
                <a:spcPct val="200000"/>
              </a:lnSpc>
              <a:spcBef>
                <a:spcPts val="1200"/>
              </a:spcBef>
              <a:spcAft>
                <a:spcPts val="0"/>
              </a:spcAft>
              <a:buNone/>
            </a:pPr>
            <a:r>
              <a:rPr lang="en-GB"/>
              <a:t>Just because we </a:t>
            </a:r>
            <a:r>
              <a:rPr b="1" lang="en-GB"/>
              <a:t>can</a:t>
            </a:r>
            <a:r>
              <a:rPr lang="en-GB"/>
              <a:t> do something, we don’t have to</a:t>
            </a:r>
            <a:endParaRPr/>
          </a:p>
          <a:p>
            <a:pPr indent="0" lvl="0" marL="0" rtl="0" algn="l">
              <a:lnSpc>
                <a:spcPct val="200000"/>
              </a:lnSpc>
              <a:spcBef>
                <a:spcPts val="1200"/>
              </a:spcBef>
              <a:spcAft>
                <a:spcPts val="1200"/>
              </a:spcAft>
              <a:buNone/>
            </a:pPr>
            <a:r>
              <a:rPr lang="en-GB"/>
              <a:t>Software engineering is not competitive programming</a:t>
            </a:r>
            <a:endParaRPr/>
          </a:p>
        </p:txBody>
      </p:sp>
      <p:sp>
        <p:nvSpPr>
          <p:cNvPr id="509" name="Google Shape;509;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Clean code is </a:t>
            </a:r>
            <a:r>
              <a:rPr i="1" lang="en-GB">
                <a:solidFill>
                  <a:schemeClr val="accent5"/>
                </a:solidFill>
              </a:rPr>
              <a:t>NOT</a:t>
            </a:r>
            <a:r>
              <a:rPr lang="en-GB"/>
              <a:t> a closed set of rules</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200000"/>
              </a:lnSpc>
              <a:spcBef>
                <a:spcPts val="0"/>
              </a:spcBef>
              <a:spcAft>
                <a:spcPts val="0"/>
              </a:spcAft>
              <a:buNone/>
            </a:pPr>
            <a:r>
              <a:rPr lang="en-GB" sz="2000"/>
              <a:t>The book Clean Code != The concept of clean code</a:t>
            </a:r>
            <a:endParaRPr sz="2000"/>
          </a:p>
          <a:p>
            <a:pPr indent="0" lvl="0" marL="0" rtl="0" algn="l">
              <a:lnSpc>
                <a:spcPct val="200000"/>
              </a:lnSpc>
              <a:spcBef>
                <a:spcPts val="1200"/>
              </a:spcBef>
              <a:spcAft>
                <a:spcPts val="0"/>
              </a:spcAft>
              <a:buNone/>
            </a:pPr>
            <a:r>
              <a:rPr lang="en-GB" sz="2000"/>
              <a:t>Depends on the language</a:t>
            </a:r>
            <a:endParaRPr sz="2000"/>
          </a:p>
          <a:p>
            <a:pPr indent="0" lvl="0" marL="0" rtl="0" algn="l">
              <a:lnSpc>
                <a:spcPct val="200000"/>
              </a:lnSpc>
              <a:spcBef>
                <a:spcPts val="1200"/>
              </a:spcBef>
              <a:spcAft>
                <a:spcPts val="0"/>
              </a:spcAft>
              <a:buNone/>
            </a:pPr>
            <a:r>
              <a:rPr lang="en-GB" sz="2000"/>
              <a:t>Depends on the context</a:t>
            </a:r>
            <a:endParaRPr sz="2000"/>
          </a:p>
          <a:p>
            <a:pPr indent="0" lvl="0" marL="0" rtl="0" algn="l">
              <a:lnSpc>
                <a:spcPct val="200000"/>
              </a:lnSpc>
              <a:spcBef>
                <a:spcPts val="1200"/>
              </a:spcBef>
              <a:spcAft>
                <a:spcPts val="0"/>
              </a:spcAft>
              <a:buNone/>
            </a:pPr>
            <a:r>
              <a:rPr lang="en-GB" sz="2000"/>
              <a:t>Changes over time</a:t>
            </a:r>
            <a:endParaRPr sz="2000"/>
          </a:p>
          <a:p>
            <a:pPr indent="0" lvl="0" marL="0" rtl="0" algn="l">
              <a:lnSpc>
                <a:spcPct val="200000"/>
              </a:lnSpc>
              <a:spcBef>
                <a:spcPts val="1200"/>
              </a:spcBef>
              <a:spcAft>
                <a:spcPts val="0"/>
              </a:spcAft>
              <a:buNone/>
            </a:pPr>
            <a:r>
              <a:rPr lang="en-GB" sz="2000"/>
              <a:t>Not a silver bullet</a:t>
            </a:r>
            <a:endParaRPr sz="2000"/>
          </a:p>
          <a:p>
            <a:pPr indent="0" lvl="0" marL="0" rtl="0" algn="l">
              <a:spcBef>
                <a:spcPts val="1200"/>
              </a:spcBef>
              <a:spcAft>
                <a:spcPts val="1200"/>
              </a:spcAft>
              <a:buNone/>
            </a:pPr>
            <a:r>
              <a:t/>
            </a:r>
            <a:endParaRPr sz="2000"/>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10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10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1000"/>
                                        <p:tgtEl>
                                          <p:spTgt spid="1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4" st="4"/>
                                            </p:txEl>
                                          </p:spTgt>
                                        </p:tgtEl>
                                        <p:attrNameLst>
                                          <p:attrName>style.visibility</p:attrName>
                                        </p:attrNameLst>
                                      </p:cBhvr>
                                      <p:to>
                                        <p:strVal val="visible"/>
                                      </p:to>
                                    </p:set>
                                    <p:animEffect filter="fade" transition="in">
                                      <p:cBhvr>
                                        <p:cTn dur="1000"/>
                                        <p:tgtEl>
                                          <p:spTgt spid="1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5" st="5"/>
                                            </p:txEl>
                                          </p:spTgt>
                                        </p:tgtEl>
                                        <p:attrNameLst>
                                          <p:attrName>style.visibility</p:attrName>
                                        </p:attrNameLst>
                                      </p:cBhvr>
                                      <p:to>
                                        <p:strVal val="visible"/>
                                      </p:to>
                                    </p:set>
                                    <p:animEffect filter="fade" transition="in">
                                      <p:cBhvr>
                                        <p:cTn dur="1000"/>
                                        <p:tgtEl>
                                          <p:spTgt spid="11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4"/>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But why readability is so important?</a:t>
            </a:r>
            <a:endParaRPr/>
          </a:p>
        </p:txBody>
      </p:sp>
      <p:sp>
        <p:nvSpPr>
          <p:cNvPr id="515" name="Google Shape;515;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1" name="Google Shape;521;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Put here a chart of CPU cycle prices going down</a:t>
            </a:r>
            <a:endParaRPr/>
          </a:p>
        </p:txBody>
      </p:sp>
      <p:sp>
        <p:nvSpPr>
          <p:cNvPr id="522" name="Google Shape;522;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23" name="Google Shape;523;p75"/>
          <p:cNvPicPr preferRelativeResize="0"/>
          <p:nvPr/>
        </p:nvPicPr>
        <p:blipFill>
          <a:blip r:embed="rId3">
            <a:alphaModFix/>
          </a:blip>
          <a:stretch>
            <a:fillRect/>
          </a:stretch>
        </p:blipFill>
        <p:spPr>
          <a:xfrm>
            <a:off x="0" y="176800"/>
            <a:ext cx="9143999" cy="48447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9" name="Google Shape;529;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Put here a chart of developer salaries going up</a:t>
            </a:r>
            <a:endParaRPr/>
          </a:p>
        </p:txBody>
      </p:sp>
      <p:sp>
        <p:nvSpPr>
          <p:cNvPr id="530" name="Google Shape;530;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31" name="Google Shape;531;p76"/>
          <p:cNvPicPr preferRelativeResize="0"/>
          <p:nvPr/>
        </p:nvPicPr>
        <p:blipFill>
          <a:blip r:embed="rId3">
            <a:alphaModFix/>
          </a:blip>
          <a:stretch>
            <a:fillRect/>
          </a:stretch>
        </p:blipFill>
        <p:spPr>
          <a:xfrm>
            <a:off x="0" y="176800"/>
            <a:ext cx="9143999" cy="48800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7" name="Google Shape;537;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Merge the two charts</a:t>
            </a:r>
            <a:endParaRPr/>
          </a:p>
        </p:txBody>
      </p:sp>
      <p:sp>
        <p:nvSpPr>
          <p:cNvPr id="538" name="Google Shape;538;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39" name="Google Shape;539;p77"/>
          <p:cNvPicPr preferRelativeResize="0"/>
          <p:nvPr/>
        </p:nvPicPr>
        <p:blipFill>
          <a:blip r:embed="rId3">
            <a:alphaModFix/>
          </a:blip>
          <a:stretch>
            <a:fillRect/>
          </a:stretch>
        </p:blipFill>
        <p:spPr>
          <a:xfrm>
            <a:off x="0" y="176800"/>
            <a:ext cx="9144001" cy="48800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Performance is not l’art pour l’art</a:t>
            </a:r>
            <a:endParaRPr/>
          </a:p>
        </p:txBody>
      </p:sp>
      <p:sp>
        <p:nvSpPr>
          <p:cNvPr id="545" name="Google Shape;545;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We have “cheap” and strong hardware</a:t>
            </a:r>
            <a:endParaRPr sz="2000"/>
          </a:p>
          <a:p>
            <a:pPr indent="0" lvl="0" marL="0" rtl="0" algn="l">
              <a:lnSpc>
                <a:spcPct val="200000"/>
              </a:lnSpc>
              <a:spcBef>
                <a:spcPts val="1200"/>
              </a:spcBef>
              <a:spcAft>
                <a:spcPts val="0"/>
              </a:spcAft>
              <a:buNone/>
            </a:pPr>
            <a:r>
              <a:rPr lang="en-GB" sz="2000"/>
              <a:t>We also have expensive developers</a:t>
            </a:r>
            <a:endParaRPr sz="2000"/>
          </a:p>
          <a:p>
            <a:pPr indent="0" lvl="0" marL="0" rtl="0" algn="l">
              <a:lnSpc>
                <a:spcPct val="200000"/>
              </a:lnSpc>
              <a:spcBef>
                <a:spcPts val="1200"/>
              </a:spcBef>
              <a:spcAft>
                <a:spcPts val="1200"/>
              </a:spcAft>
              <a:buNone/>
            </a:pPr>
            <a:r>
              <a:rPr lang="en-GB" sz="2000"/>
              <a:t>Unless needed, optimize for maintainability</a:t>
            </a:r>
            <a:endParaRPr sz="2000"/>
          </a:p>
        </p:txBody>
      </p:sp>
      <p:sp>
        <p:nvSpPr>
          <p:cNvPr id="546" name="Google Shape;546;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animEffect filter="fade" transition="in">
                                      <p:cBhvr>
                                        <p:cTn dur="1000"/>
                                        <p:tgtEl>
                                          <p:spTgt spid="5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 st="1"/>
                                            </p:txEl>
                                          </p:spTgt>
                                        </p:tgtEl>
                                        <p:attrNameLst>
                                          <p:attrName>style.visibility</p:attrName>
                                        </p:attrNameLst>
                                      </p:cBhvr>
                                      <p:to>
                                        <p:strVal val="visible"/>
                                      </p:to>
                                    </p:set>
                                    <p:animEffect filter="fade" transition="in">
                                      <p:cBhvr>
                                        <p:cTn dur="1000"/>
                                        <p:tgtEl>
                                          <p:spTgt spid="5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2" st="2"/>
                                            </p:txEl>
                                          </p:spTgt>
                                        </p:tgtEl>
                                        <p:attrNameLst>
                                          <p:attrName>style.visibility</p:attrName>
                                        </p:attrNameLst>
                                      </p:cBhvr>
                                      <p:to>
                                        <p:strVal val="visible"/>
                                      </p:to>
                                    </p:set>
                                    <p:animEffect filter="fade" transition="in">
                                      <p:cBhvr>
                                        <p:cTn dur="1000"/>
                                        <p:tgtEl>
                                          <p:spTgt spid="54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9"/>
          <p:cNvSpPr txBox="1"/>
          <p:nvPr>
            <p:ph type="title"/>
          </p:nvPr>
        </p:nvSpPr>
        <p:spPr>
          <a:xfrm>
            <a:off x="510450" y="2057400"/>
            <a:ext cx="57582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Does clean code imply horrible performance?</a:t>
            </a:r>
            <a:endParaRPr/>
          </a:p>
        </p:txBody>
      </p:sp>
      <p:sp>
        <p:nvSpPr>
          <p:cNvPr id="552" name="Google Shape;552;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53" name="Google Shape;553;p79"/>
          <p:cNvSpPr txBox="1"/>
          <p:nvPr/>
        </p:nvSpPr>
        <p:spPr>
          <a:xfrm>
            <a:off x="6144000" y="205625"/>
            <a:ext cx="3000000" cy="43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chemeClr val="accent3"/>
                </a:solidFill>
                <a:latin typeface="Proxima Nova"/>
                <a:ea typeface="Proxima Nova"/>
                <a:cs typeface="Proxima Nova"/>
                <a:sym typeface="Proxima Nova"/>
              </a:rPr>
              <a:t>What is clean code?</a:t>
            </a:r>
            <a:endParaRPr sz="1700">
              <a:solidFill>
                <a:srgbClr val="F3F3F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quality?</a:t>
            </a:r>
            <a:endParaRPr sz="1700">
              <a:solidFill>
                <a:schemeClr val="accent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Where and why do we use C++?</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What is software performance?</a:t>
            </a:r>
            <a:endParaRPr sz="1700">
              <a:solidFill>
                <a:schemeClr val="accent3"/>
              </a:solidFill>
              <a:latin typeface="Proxima Nova"/>
              <a:ea typeface="Proxima Nova"/>
              <a:cs typeface="Proxima Nova"/>
              <a:sym typeface="Proxima Nova"/>
            </a:endParaRPr>
          </a:p>
          <a:p>
            <a:pPr indent="0" lvl="0" marL="0" marR="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Is clean code actually slower?</a:t>
            </a:r>
            <a:endParaRPr sz="1700">
              <a:solidFill>
                <a:srgbClr val="F3F3F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GB" sz="1700">
                <a:solidFill>
                  <a:schemeClr val="accent3"/>
                </a:solidFill>
                <a:latin typeface="Proxima Nova"/>
                <a:ea typeface="Proxima Nova"/>
                <a:cs typeface="Proxima Nova"/>
                <a:sym typeface="Proxima Nova"/>
              </a:rPr>
              <a:t>Should we drop clean code for faster code?</a:t>
            </a:r>
            <a:endParaRPr sz="1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700">
                <a:solidFill>
                  <a:srgbClr val="F3F3F3"/>
                </a:solidFill>
                <a:latin typeface="Proxima Nova"/>
                <a:ea typeface="Proxima Nova"/>
                <a:cs typeface="Proxima Nova"/>
                <a:sym typeface="Proxima Nova"/>
              </a:rPr>
              <a:t>Does clean code imply horrible performance?</a:t>
            </a:r>
            <a:endParaRPr sz="1700">
              <a:solidFill>
                <a:schemeClr val="accent3"/>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0"/>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Sometimes</a:t>
            </a:r>
            <a:br>
              <a:rPr lang="en-GB"/>
            </a:br>
            <a:br>
              <a:rPr lang="en-GB"/>
            </a:br>
            <a:endParaRPr/>
          </a:p>
        </p:txBody>
      </p:sp>
      <p:sp>
        <p:nvSpPr>
          <p:cNvPr id="559" name="Google Shape;559;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1"/>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Sometimes</a:t>
            </a:r>
            <a:br>
              <a:rPr lang="en-GB"/>
            </a:br>
            <a:r>
              <a:rPr lang="en-GB"/>
              <a:t>If requirements are extreme…</a:t>
            </a:r>
            <a:br>
              <a:rPr lang="en-GB"/>
            </a:br>
            <a:endParaRPr/>
          </a:p>
        </p:txBody>
      </p:sp>
      <p:sp>
        <p:nvSpPr>
          <p:cNvPr id="565" name="Google Shape;565;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2"/>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Sometimes</a:t>
            </a:r>
            <a:br>
              <a:rPr lang="en-GB"/>
            </a:br>
            <a:r>
              <a:rPr lang="en-GB"/>
              <a:t>If requirements are extreme…</a:t>
            </a:r>
            <a:br>
              <a:rPr lang="en-GB"/>
            </a:br>
            <a:r>
              <a:rPr lang="en-GB"/>
              <a:t>In most cases, it won’t</a:t>
            </a:r>
            <a:endParaRPr/>
          </a:p>
        </p:txBody>
      </p:sp>
      <p:sp>
        <p:nvSpPr>
          <p:cNvPr id="571" name="Google Shape;571;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 most cases, it won’t, not even in the realm of C++</a:t>
            </a:r>
            <a:endParaRPr/>
          </a:p>
        </p:txBody>
      </p:sp>
      <p:sp>
        <p:nvSpPr>
          <p:cNvPr id="577" name="Google Shape;577;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2000"/>
              <a:t>Your </a:t>
            </a:r>
            <a:r>
              <a:rPr lang="en-GB" sz="2000"/>
              <a:t>performance</a:t>
            </a:r>
            <a:r>
              <a:rPr lang="en-GB" sz="2000"/>
              <a:t> issues will come from somewhere else</a:t>
            </a:r>
            <a:endParaRPr sz="2000"/>
          </a:p>
          <a:p>
            <a:pPr indent="0" lvl="0" marL="0" rtl="0" algn="l">
              <a:lnSpc>
                <a:spcPct val="200000"/>
              </a:lnSpc>
              <a:spcBef>
                <a:spcPts val="1200"/>
              </a:spcBef>
              <a:spcAft>
                <a:spcPts val="0"/>
              </a:spcAft>
              <a:buNone/>
            </a:pPr>
            <a:r>
              <a:rPr lang="en-GB" sz="2000"/>
              <a:t>Optimize how you handle your external requests</a:t>
            </a:r>
            <a:endParaRPr sz="2000"/>
          </a:p>
          <a:p>
            <a:pPr indent="0" lvl="0" marL="0" rtl="0" algn="l">
              <a:lnSpc>
                <a:spcPct val="200000"/>
              </a:lnSpc>
              <a:spcBef>
                <a:spcPts val="1200"/>
              </a:spcBef>
              <a:spcAft>
                <a:spcPts val="0"/>
              </a:spcAft>
              <a:buNone/>
            </a:pPr>
            <a:r>
              <a:rPr lang="en-GB" sz="2000"/>
              <a:t>Perform low-level optimization only at a few places on the hot path</a:t>
            </a:r>
            <a:endParaRPr sz="2000"/>
          </a:p>
          <a:p>
            <a:pPr indent="0" lvl="0" marL="0" rtl="0" algn="l">
              <a:lnSpc>
                <a:spcPct val="200000"/>
              </a:lnSpc>
              <a:spcBef>
                <a:spcPts val="1200"/>
              </a:spcBef>
              <a:spcAft>
                <a:spcPts val="1200"/>
              </a:spcAft>
              <a:buNone/>
            </a:pPr>
            <a:r>
              <a:rPr lang="en-GB" sz="2000"/>
              <a:t>A bit worse performance and better maintainability will have a better ROI</a:t>
            </a:r>
            <a:endParaRPr sz="2000"/>
          </a:p>
        </p:txBody>
      </p:sp>
      <p:sp>
        <p:nvSpPr>
          <p:cNvPr id="578" name="Google Shape;578;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0" st="0"/>
                                            </p:txEl>
                                          </p:spTgt>
                                        </p:tgtEl>
                                        <p:attrNameLst>
                                          <p:attrName>style.visibility</p:attrName>
                                        </p:attrNameLst>
                                      </p:cBhvr>
                                      <p:to>
                                        <p:strVal val="visible"/>
                                      </p:to>
                                    </p:set>
                                    <p:animEffect filter="fade" transition="in">
                                      <p:cBhvr>
                                        <p:cTn dur="1000"/>
                                        <p:tgtEl>
                                          <p:spTgt spid="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1" st="1"/>
                                            </p:txEl>
                                          </p:spTgt>
                                        </p:tgtEl>
                                        <p:attrNameLst>
                                          <p:attrName>style.visibility</p:attrName>
                                        </p:attrNameLst>
                                      </p:cBhvr>
                                      <p:to>
                                        <p:strVal val="visible"/>
                                      </p:to>
                                    </p:set>
                                    <p:animEffect filter="fade" transition="in">
                                      <p:cBhvr>
                                        <p:cTn dur="1000"/>
                                        <p:tgtEl>
                                          <p:spTgt spid="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2" st="2"/>
                                            </p:txEl>
                                          </p:spTgt>
                                        </p:tgtEl>
                                        <p:attrNameLst>
                                          <p:attrName>style.visibility</p:attrName>
                                        </p:attrNameLst>
                                      </p:cBhvr>
                                      <p:to>
                                        <p:strVal val="visible"/>
                                      </p:to>
                                    </p:set>
                                    <p:animEffect filter="fade" transition="in">
                                      <p:cBhvr>
                                        <p:cTn dur="1000"/>
                                        <p:tgtEl>
                                          <p:spTgt spid="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3" st="3"/>
                                            </p:txEl>
                                          </p:spTgt>
                                        </p:tgtEl>
                                        <p:attrNameLst>
                                          <p:attrName>style.visibility</p:attrName>
                                        </p:attrNameLst>
                                      </p:cBhvr>
                                      <p:to>
                                        <p:strVal val="visible"/>
                                      </p:to>
                                    </p:set>
                                    <p:animEffect filter="fade" transition="in">
                                      <p:cBhvr>
                                        <p:cTn dur="1000"/>
                                        <p:tgtEl>
                                          <p:spTgt spid="5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Then what is clean code?</a:t>
            </a:r>
            <a:endParaRPr/>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A12"/>
        </a:solidFill>
      </p:bgPr>
    </p:bg>
    <p:spTree>
      <p:nvGrpSpPr>
        <p:cNvPr id="583" name="Shape 583"/>
        <p:cNvGrpSpPr/>
        <p:nvPr/>
      </p:nvGrpSpPr>
      <p:grpSpPr>
        <a:xfrm>
          <a:off x="0" y="0"/>
          <a:ext cx="0" cy="0"/>
          <a:chOff x="0" y="0"/>
          <a:chExt cx="0" cy="0"/>
        </a:xfrm>
      </p:grpSpPr>
      <p:sp>
        <p:nvSpPr>
          <p:cNvPr id="584" name="Google Shape;584;p84"/>
          <p:cNvSpPr/>
          <p:nvPr/>
        </p:nvSpPr>
        <p:spPr>
          <a:xfrm>
            <a:off x="1853550" y="3162025"/>
            <a:ext cx="1745700" cy="991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GB" sz="3200">
                <a:solidFill>
                  <a:srgbClr val="FFFFFF"/>
                </a:solidFill>
              </a:rPr>
              <a:t>Sandor</a:t>
            </a:r>
            <a:br>
              <a:rPr b="1" i="0" lang="en-GB" sz="3200" u="none" cap="none" strike="noStrike">
                <a:solidFill>
                  <a:schemeClr val="dk1"/>
                </a:solidFill>
              </a:rPr>
            </a:br>
            <a:r>
              <a:rPr b="1" lang="en-GB" sz="3200">
                <a:solidFill>
                  <a:srgbClr val="FFFFFF"/>
                </a:solidFill>
              </a:rPr>
              <a:t>Dargo</a:t>
            </a:r>
            <a:endParaRPr b="1" i="0" sz="3200" u="none" cap="none" strike="noStrike">
              <a:solidFill>
                <a:schemeClr val="dk1"/>
              </a:solidFill>
            </a:endParaRPr>
          </a:p>
        </p:txBody>
      </p:sp>
      <p:sp>
        <p:nvSpPr>
          <p:cNvPr id="585" name="Google Shape;585;p84"/>
          <p:cNvSpPr/>
          <p:nvPr/>
        </p:nvSpPr>
        <p:spPr>
          <a:xfrm>
            <a:off x="495300" y="591423"/>
            <a:ext cx="8153400" cy="189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sz="4300">
                <a:solidFill>
                  <a:srgbClr val="FFFFFF"/>
                </a:solidFill>
                <a:latin typeface="Roboto Medium"/>
                <a:ea typeface="Roboto Medium"/>
                <a:cs typeface="Roboto Medium"/>
                <a:sym typeface="Roboto Medium"/>
              </a:rPr>
              <a:t>Clean code!</a:t>
            </a:r>
            <a:br>
              <a:rPr lang="en-GB" sz="4300">
                <a:solidFill>
                  <a:srgbClr val="FFFFFF"/>
                </a:solidFill>
                <a:latin typeface="Roboto Medium"/>
                <a:ea typeface="Roboto Medium"/>
                <a:cs typeface="Roboto Medium"/>
                <a:sym typeface="Roboto Medium"/>
              </a:rPr>
            </a:br>
            <a:r>
              <a:rPr lang="en-GB" sz="4300">
                <a:solidFill>
                  <a:srgbClr val="FFFFFF"/>
                </a:solidFill>
                <a:latin typeface="Roboto Medium"/>
                <a:ea typeface="Roboto Medium"/>
                <a:cs typeface="Roboto Medium"/>
                <a:sym typeface="Roboto Medium"/>
              </a:rPr>
              <a:t>Horrible performance?</a:t>
            </a:r>
            <a:endParaRPr i="0" sz="4300" u="none" cap="none" strike="noStrike">
              <a:solidFill>
                <a:schemeClr val="dk1"/>
              </a:solidFill>
              <a:latin typeface="Roboto Medium"/>
              <a:ea typeface="Roboto Medium"/>
              <a:cs typeface="Roboto Medium"/>
              <a:sym typeface="Roboto Medium"/>
            </a:endParaRPr>
          </a:p>
        </p:txBody>
      </p:sp>
      <p:pic>
        <p:nvPicPr>
          <p:cNvPr id="586" name="Google Shape;586;p84"/>
          <p:cNvPicPr preferRelativeResize="0"/>
          <p:nvPr/>
        </p:nvPicPr>
        <p:blipFill rotWithShape="1">
          <a:blip r:embed="rId3">
            <a:alphaModFix/>
          </a:blip>
          <a:srcRect b="0" l="0" r="0" t="0"/>
          <a:stretch/>
        </p:blipFill>
        <p:spPr>
          <a:xfrm>
            <a:off x="495299" y="3033013"/>
            <a:ext cx="1249200" cy="1249200"/>
          </a:xfrm>
          <a:prstGeom prst="ellipse">
            <a:avLst/>
          </a:prstGeom>
          <a:noFill/>
          <a:ln>
            <a:noFill/>
          </a:ln>
        </p:spPr>
      </p:pic>
      <p:sp>
        <p:nvSpPr>
          <p:cNvPr id="587" name="Google Shape;587;p84"/>
          <p:cNvSpPr txBox="1"/>
          <p:nvPr/>
        </p:nvSpPr>
        <p:spPr>
          <a:xfrm>
            <a:off x="495300" y="4696075"/>
            <a:ext cx="4249200" cy="292500"/>
          </a:xfrm>
          <a:prstGeom prst="rect">
            <a:avLst/>
          </a:prstGeom>
          <a:noFill/>
          <a:ln>
            <a:noFill/>
          </a:ln>
        </p:spPr>
        <p:txBody>
          <a:bodyPr anchorCtr="0" anchor="t" bIns="45725" lIns="45725" spcFirstLastPara="1" rIns="45725" wrap="square" tIns="45725">
            <a:spAutoFit/>
          </a:bodyPr>
          <a:lstStyle/>
          <a:p>
            <a:pPr indent="0" lvl="0" marL="0" rtl="0" algn="l">
              <a:lnSpc>
                <a:spcPct val="272727"/>
              </a:lnSpc>
              <a:spcBef>
                <a:spcPts val="0"/>
              </a:spcBef>
              <a:spcAft>
                <a:spcPts val="0"/>
              </a:spcAft>
              <a:buNone/>
            </a:pPr>
            <a:r>
              <a:rPr b="1" lang="en-GB" sz="700">
                <a:solidFill>
                  <a:srgbClr val="D0CECE"/>
                </a:solidFill>
                <a:latin typeface="Roboto"/>
                <a:ea typeface="Roboto"/>
                <a:cs typeface="Roboto"/>
                <a:sym typeface="Roboto"/>
              </a:rPr>
              <a:t>T W I T T E R</a:t>
            </a:r>
            <a:r>
              <a:rPr lang="en-GB" sz="1300">
                <a:solidFill>
                  <a:srgbClr val="FFFFFF"/>
                </a:solidFill>
                <a:latin typeface="Roboto"/>
                <a:ea typeface="Roboto"/>
                <a:cs typeface="Roboto"/>
                <a:sym typeface="Roboto"/>
              </a:rPr>
              <a:t> @SandorDargo   	</a:t>
            </a:r>
            <a:r>
              <a:rPr b="1" lang="en-GB" sz="700">
                <a:solidFill>
                  <a:srgbClr val="D0CECE"/>
                </a:solidFill>
                <a:latin typeface="Roboto"/>
                <a:ea typeface="Roboto"/>
                <a:cs typeface="Roboto"/>
                <a:sym typeface="Roboto"/>
              </a:rPr>
              <a:t>W E B</a:t>
            </a:r>
            <a:r>
              <a:rPr lang="en-GB" sz="1300">
                <a:solidFill>
                  <a:srgbClr val="FFFFFF"/>
                </a:solidFill>
                <a:latin typeface="Roboto"/>
                <a:ea typeface="Roboto"/>
                <a:cs typeface="Roboto"/>
                <a:sym typeface="Roboto"/>
              </a:rPr>
              <a:t> sandordargo.com</a:t>
            </a:r>
            <a:endParaRPr sz="1300">
              <a:solidFill>
                <a:srgbClr val="FFFFFF"/>
              </a:solidFill>
              <a:latin typeface="Roboto"/>
              <a:ea typeface="Roboto"/>
              <a:cs typeface="Roboto"/>
              <a:sym typeface="Roboto"/>
            </a:endParaRPr>
          </a:p>
        </p:txBody>
      </p:sp>
      <p:pic>
        <p:nvPicPr>
          <p:cNvPr id="588" name="Google Shape;588;p84"/>
          <p:cNvPicPr preferRelativeResize="0"/>
          <p:nvPr/>
        </p:nvPicPr>
        <p:blipFill>
          <a:blip r:embed="rId4">
            <a:alphaModFix/>
          </a:blip>
          <a:stretch>
            <a:fillRect/>
          </a:stretch>
        </p:blipFill>
        <p:spPr>
          <a:xfrm>
            <a:off x="495292" y="3033013"/>
            <a:ext cx="1249200" cy="1249200"/>
          </a:xfrm>
          <a:prstGeom prst="ellipse">
            <a:avLst/>
          </a:prstGeom>
          <a:noFill/>
          <a:ln>
            <a:noFill/>
          </a:ln>
        </p:spPr>
      </p:pic>
      <p:sp>
        <p:nvSpPr>
          <p:cNvPr id="589" name="Google Shape;589;p84"/>
          <p:cNvSpPr/>
          <p:nvPr/>
        </p:nvSpPr>
        <p:spPr>
          <a:xfrm>
            <a:off x="495300" y="3033013"/>
            <a:ext cx="1249200" cy="1249200"/>
          </a:xfrm>
          <a:prstGeom prst="donut">
            <a:avLst>
              <a:gd fmla="val 945" name="adj"/>
            </a:avLst>
          </a:prstGeom>
          <a:solidFill>
            <a:srgbClr val="19E68C"/>
          </a:solidFill>
          <a:ln cap="flat" cmpd="sng" w="9525">
            <a:solidFill>
              <a:srgbClr val="19E6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84"/>
          <p:cNvSpPr txBox="1"/>
          <p:nvPr/>
        </p:nvSpPr>
        <p:spPr>
          <a:xfrm>
            <a:off x="5624700" y="3252775"/>
            <a:ext cx="2972400" cy="80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3200">
                <a:solidFill>
                  <a:schemeClr val="lt1"/>
                </a:solidFill>
              </a:rPr>
              <a:t>Meeting C++</a:t>
            </a:r>
            <a:br>
              <a:rPr b="1" lang="en-GB" sz="2000">
                <a:solidFill>
                  <a:schemeClr val="lt1"/>
                </a:solidFill>
              </a:rPr>
            </a:br>
            <a:r>
              <a:rPr b="1" lang="en-GB">
                <a:solidFill>
                  <a:schemeClr val="lt1"/>
                </a:solidFill>
              </a:rPr>
              <a:t>16th November 2024, Berlin</a:t>
            </a:r>
            <a:endParaRPr b="1">
              <a:solidFill>
                <a:schemeClr val="lt1"/>
              </a:solidFill>
            </a:endParaRPr>
          </a:p>
        </p:txBody>
      </p:sp>
      <p:pic>
        <p:nvPicPr>
          <p:cNvPr id="591" name="Google Shape;591;p84"/>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0"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Code that is easy to understand and easy to change</a:t>
            </a:r>
            <a:endParaRPr/>
          </a:p>
        </p:txBody>
      </p:sp>
      <p:sp>
        <p:nvSpPr>
          <p:cNvPr id="123" name="Google Shape;1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9" name="Google Shape;129;p23"/>
          <p:cNvSpPr/>
          <p:nvPr/>
        </p:nvSpPr>
        <p:spPr>
          <a:xfrm>
            <a:off x="926250" y="596975"/>
            <a:ext cx="1680600" cy="72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Execution flow</a:t>
            </a:r>
            <a:endParaRPr>
              <a:latin typeface="Proxima Nova"/>
              <a:ea typeface="Proxima Nova"/>
              <a:cs typeface="Proxima Nova"/>
              <a:sym typeface="Proxima Nova"/>
            </a:endParaRPr>
          </a:p>
        </p:txBody>
      </p:sp>
      <p:sp>
        <p:nvSpPr>
          <p:cNvPr id="130" name="Google Shape;130;p23"/>
          <p:cNvSpPr/>
          <p:nvPr/>
        </p:nvSpPr>
        <p:spPr>
          <a:xfrm>
            <a:off x="305575" y="1600100"/>
            <a:ext cx="1680600" cy="72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Object relationships</a:t>
            </a:r>
            <a:endParaRPr>
              <a:latin typeface="Proxima Nova"/>
              <a:ea typeface="Proxima Nova"/>
              <a:cs typeface="Proxima Nova"/>
              <a:sym typeface="Proxima Nova"/>
            </a:endParaRPr>
          </a:p>
        </p:txBody>
      </p:sp>
      <p:sp>
        <p:nvSpPr>
          <p:cNvPr id="131" name="Google Shape;131;p23"/>
          <p:cNvSpPr/>
          <p:nvPr/>
        </p:nvSpPr>
        <p:spPr>
          <a:xfrm>
            <a:off x="305575" y="2787050"/>
            <a:ext cx="1680600" cy="72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Roles and responsibilities</a:t>
            </a:r>
            <a:endParaRPr>
              <a:latin typeface="Proxima Nova"/>
              <a:ea typeface="Proxima Nova"/>
              <a:cs typeface="Proxima Nova"/>
              <a:sym typeface="Proxima Nova"/>
            </a:endParaRPr>
          </a:p>
        </p:txBody>
      </p:sp>
      <p:sp>
        <p:nvSpPr>
          <p:cNvPr id="132" name="Google Shape;132;p23"/>
          <p:cNvSpPr/>
          <p:nvPr/>
        </p:nvSpPr>
        <p:spPr>
          <a:xfrm>
            <a:off x="881700" y="3778100"/>
            <a:ext cx="1769700" cy="72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Purpose of each expression</a:t>
            </a:r>
            <a:endParaRPr>
              <a:latin typeface="Proxima Nova"/>
              <a:ea typeface="Proxima Nova"/>
              <a:cs typeface="Proxima Nova"/>
              <a:sym typeface="Proxima Nova"/>
            </a:endParaRPr>
          </a:p>
        </p:txBody>
      </p:sp>
      <p:sp>
        <p:nvSpPr>
          <p:cNvPr id="133" name="Google Shape;133;p23"/>
          <p:cNvSpPr/>
          <p:nvPr/>
        </p:nvSpPr>
        <p:spPr>
          <a:xfrm>
            <a:off x="6597275" y="596975"/>
            <a:ext cx="1727100" cy="72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Classes have concise public interfaces</a:t>
            </a:r>
            <a:endParaRPr>
              <a:latin typeface="Proxima Nova"/>
              <a:ea typeface="Proxima Nova"/>
              <a:cs typeface="Proxima Nova"/>
              <a:sym typeface="Proxima Nova"/>
            </a:endParaRPr>
          </a:p>
        </p:txBody>
      </p:sp>
      <p:sp>
        <p:nvSpPr>
          <p:cNvPr id="134" name="Google Shape;134;p23"/>
          <p:cNvSpPr/>
          <p:nvPr/>
        </p:nvSpPr>
        <p:spPr>
          <a:xfrm>
            <a:off x="7157825" y="1600100"/>
            <a:ext cx="1769700" cy="72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Is easily testable and has unit tests</a:t>
            </a:r>
            <a:endParaRPr>
              <a:latin typeface="Proxima Nova"/>
              <a:ea typeface="Proxima Nova"/>
              <a:cs typeface="Proxima Nova"/>
              <a:sym typeface="Proxima Nova"/>
            </a:endParaRPr>
          </a:p>
        </p:txBody>
      </p:sp>
      <p:sp>
        <p:nvSpPr>
          <p:cNvPr id="135" name="Google Shape;135;p23"/>
          <p:cNvSpPr/>
          <p:nvPr/>
        </p:nvSpPr>
        <p:spPr>
          <a:xfrm>
            <a:off x="7157825" y="2787050"/>
            <a:ext cx="1727100" cy="72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Entities are predictable and work as expected</a:t>
            </a:r>
            <a:endParaRPr>
              <a:latin typeface="Proxima Nova"/>
              <a:ea typeface="Proxima Nova"/>
              <a:cs typeface="Proxima Nova"/>
              <a:sym typeface="Proxima Nova"/>
            </a:endParaRPr>
          </a:p>
        </p:txBody>
      </p:sp>
      <p:sp>
        <p:nvSpPr>
          <p:cNvPr id="136" name="Google Shape;136;p23"/>
          <p:cNvSpPr/>
          <p:nvPr/>
        </p:nvSpPr>
        <p:spPr>
          <a:xfrm>
            <a:off x="6575975" y="3778100"/>
            <a:ext cx="1769700" cy="72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Entities are small and with one single responsibility</a:t>
            </a:r>
            <a:endParaRPr>
              <a:latin typeface="Proxima Nova"/>
              <a:ea typeface="Proxima Nova"/>
              <a:cs typeface="Proxima Nova"/>
              <a:sym typeface="Proxima Nova"/>
            </a:endParaRPr>
          </a:p>
        </p:txBody>
      </p:sp>
      <p:sp>
        <p:nvSpPr>
          <p:cNvPr id="137" name="Google Shape;137;p23"/>
          <p:cNvSpPr/>
          <p:nvPr/>
        </p:nvSpPr>
        <p:spPr>
          <a:xfrm>
            <a:off x="3129750" y="1999050"/>
            <a:ext cx="2884500" cy="5727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Easy to the understand the</a:t>
            </a:r>
            <a:endParaRPr>
              <a:latin typeface="Proxima Nova"/>
              <a:ea typeface="Proxima Nova"/>
              <a:cs typeface="Proxima Nova"/>
              <a:sym typeface="Proxima Nova"/>
            </a:endParaRPr>
          </a:p>
        </p:txBody>
      </p:sp>
      <p:sp>
        <p:nvSpPr>
          <p:cNvPr id="138" name="Google Shape;138;p23"/>
          <p:cNvSpPr/>
          <p:nvPr/>
        </p:nvSpPr>
        <p:spPr>
          <a:xfrm rot="10800000">
            <a:off x="3129750" y="2571750"/>
            <a:ext cx="2884500" cy="5727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9" name="Google Shape;139;p23"/>
          <p:cNvSpPr txBox="1"/>
          <p:nvPr/>
        </p:nvSpPr>
        <p:spPr>
          <a:xfrm>
            <a:off x="3447413" y="2671650"/>
            <a:ext cx="23124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Easy to change when</a:t>
            </a:r>
            <a:endParaRPr>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cxnSp>
        <p:nvCxnSpPr>
          <p:cNvPr id="140" name="Google Shape;140;p23"/>
          <p:cNvCxnSpPr>
            <a:stCxn id="137" idx="2"/>
            <a:endCxn id="129" idx="3"/>
          </p:cNvCxnSpPr>
          <p:nvPr/>
        </p:nvCxnSpPr>
        <p:spPr>
          <a:xfrm rot="10800000">
            <a:off x="2606850" y="959100"/>
            <a:ext cx="522900" cy="1326300"/>
          </a:xfrm>
          <a:prstGeom prst="straightConnector1">
            <a:avLst/>
          </a:prstGeom>
          <a:noFill/>
          <a:ln cap="flat" cmpd="sng" w="9525">
            <a:solidFill>
              <a:schemeClr val="dk2"/>
            </a:solidFill>
            <a:prstDash val="solid"/>
            <a:round/>
            <a:headEnd len="med" w="med" type="none"/>
            <a:tailEnd len="med" w="med" type="triangle"/>
          </a:ln>
        </p:spPr>
      </p:cxnSp>
      <p:cxnSp>
        <p:nvCxnSpPr>
          <p:cNvPr id="141" name="Google Shape;141;p23"/>
          <p:cNvCxnSpPr>
            <a:endCxn id="130" idx="3"/>
          </p:cNvCxnSpPr>
          <p:nvPr/>
        </p:nvCxnSpPr>
        <p:spPr>
          <a:xfrm rot="10800000">
            <a:off x="1986175" y="1962200"/>
            <a:ext cx="1154100" cy="348300"/>
          </a:xfrm>
          <a:prstGeom prst="straightConnector1">
            <a:avLst/>
          </a:prstGeom>
          <a:noFill/>
          <a:ln cap="flat" cmpd="sng" w="9525">
            <a:solidFill>
              <a:schemeClr val="dk2"/>
            </a:solidFill>
            <a:prstDash val="solid"/>
            <a:round/>
            <a:headEnd len="med" w="med" type="none"/>
            <a:tailEnd len="med" w="med" type="triangle"/>
          </a:ln>
        </p:spPr>
      </p:cxnSp>
      <p:cxnSp>
        <p:nvCxnSpPr>
          <p:cNvPr id="142" name="Google Shape;142;p23"/>
          <p:cNvCxnSpPr>
            <a:endCxn id="131" idx="3"/>
          </p:cNvCxnSpPr>
          <p:nvPr/>
        </p:nvCxnSpPr>
        <p:spPr>
          <a:xfrm flipH="1">
            <a:off x="1986175" y="2302850"/>
            <a:ext cx="1154100" cy="84630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23"/>
          <p:cNvCxnSpPr>
            <a:stCxn id="137" idx="2"/>
            <a:endCxn id="132" idx="3"/>
          </p:cNvCxnSpPr>
          <p:nvPr/>
        </p:nvCxnSpPr>
        <p:spPr>
          <a:xfrm flipH="1">
            <a:off x="2651550" y="2285400"/>
            <a:ext cx="478200" cy="18549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3"/>
          <p:cNvCxnSpPr>
            <a:stCxn id="138" idx="2"/>
            <a:endCxn id="133" idx="1"/>
          </p:cNvCxnSpPr>
          <p:nvPr/>
        </p:nvCxnSpPr>
        <p:spPr>
          <a:xfrm flipH="1" rot="10800000">
            <a:off x="6014250" y="959100"/>
            <a:ext cx="582900" cy="189900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23"/>
          <p:cNvCxnSpPr>
            <a:stCxn id="138" idx="2"/>
            <a:endCxn id="134" idx="1"/>
          </p:cNvCxnSpPr>
          <p:nvPr/>
        </p:nvCxnSpPr>
        <p:spPr>
          <a:xfrm flipH="1" rot="10800000">
            <a:off x="6014250" y="1962300"/>
            <a:ext cx="1143600" cy="8958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23"/>
          <p:cNvCxnSpPr>
            <a:endCxn id="135" idx="1"/>
          </p:cNvCxnSpPr>
          <p:nvPr/>
        </p:nvCxnSpPr>
        <p:spPr>
          <a:xfrm>
            <a:off x="6014225" y="2858750"/>
            <a:ext cx="1143600" cy="2904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23"/>
          <p:cNvCxnSpPr>
            <a:stCxn id="138" idx="2"/>
            <a:endCxn id="136" idx="1"/>
          </p:cNvCxnSpPr>
          <p:nvPr/>
        </p:nvCxnSpPr>
        <p:spPr>
          <a:xfrm>
            <a:off x="6014250" y="2858100"/>
            <a:ext cx="561600" cy="1282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010A12"/>
      </a:dk1>
      <a:lt1>
        <a:srgbClr val="FFFFFF"/>
      </a:lt1>
      <a:dk2>
        <a:srgbClr val="FF9900"/>
      </a:dk2>
      <a:lt2>
        <a:srgbClr val="19E68C"/>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